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0"/>
  </p:notesMasterIdLst>
  <p:handoutMasterIdLst>
    <p:handoutMasterId r:id="rId41"/>
  </p:handoutMasterIdLst>
  <p:sldIdLst>
    <p:sldId id="274" r:id="rId2"/>
    <p:sldId id="256" r:id="rId3"/>
    <p:sldId id="441" r:id="rId4"/>
    <p:sldId id="402" r:id="rId5"/>
    <p:sldId id="442" r:id="rId6"/>
    <p:sldId id="432" r:id="rId7"/>
    <p:sldId id="405" r:id="rId8"/>
    <p:sldId id="411" r:id="rId9"/>
    <p:sldId id="438" r:id="rId10"/>
    <p:sldId id="423" r:id="rId11"/>
    <p:sldId id="422" r:id="rId12"/>
    <p:sldId id="424" r:id="rId13"/>
    <p:sldId id="439" r:id="rId14"/>
    <p:sldId id="428" r:id="rId15"/>
    <p:sldId id="425" r:id="rId16"/>
    <p:sldId id="426" r:id="rId17"/>
    <p:sldId id="440" r:id="rId18"/>
    <p:sldId id="414" r:id="rId19"/>
    <p:sldId id="415" r:id="rId20"/>
    <p:sldId id="434" r:id="rId21"/>
    <p:sldId id="437" r:id="rId22"/>
    <p:sldId id="446" r:id="rId23"/>
    <p:sldId id="445" r:id="rId24"/>
    <p:sldId id="444" r:id="rId25"/>
    <p:sldId id="435" r:id="rId26"/>
    <p:sldId id="284" r:id="rId27"/>
    <p:sldId id="436" r:id="rId28"/>
    <p:sldId id="447" r:id="rId29"/>
    <p:sldId id="448" r:id="rId30"/>
    <p:sldId id="433" r:id="rId31"/>
    <p:sldId id="449" r:id="rId32"/>
    <p:sldId id="450" r:id="rId33"/>
    <p:sldId id="451" r:id="rId34"/>
    <p:sldId id="452" r:id="rId35"/>
    <p:sldId id="453" r:id="rId36"/>
    <p:sldId id="454" r:id="rId37"/>
    <p:sldId id="455" r:id="rId38"/>
    <p:sldId id="456" r:id="rId39"/>
  </p:sldIdLst>
  <p:sldSz cx="12192000" cy="6858000"/>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Default Section" id="{F77EFBB2-AD2B-44A2-95DF-733FC0A8A529}">
          <p14:sldIdLst>
            <p14:sldId id="274"/>
            <p14:sldId id="256"/>
            <p14:sldId id="441"/>
            <p14:sldId id="402"/>
            <p14:sldId id="442"/>
            <p14:sldId id="432"/>
            <p14:sldId id="405"/>
            <p14:sldId id="411"/>
            <p14:sldId id="438"/>
            <p14:sldId id="423"/>
            <p14:sldId id="422"/>
            <p14:sldId id="424"/>
            <p14:sldId id="439"/>
            <p14:sldId id="428"/>
            <p14:sldId id="425"/>
            <p14:sldId id="426"/>
            <p14:sldId id="440"/>
            <p14:sldId id="414"/>
            <p14:sldId id="415"/>
            <p14:sldId id="434"/>
            <p14:sldId id="437"/>
            <p14:sldId id="446"/>
            <p14:sldId id="445"/>
            <p14:sldId id="444"/>
            <p14:sldId id="435"/>
            <p14:sldId id="284"/>
            <p14:sldId id="436"/>
            <p14:sldId id="447"/>
            <p14:sldId id="448"/>
            <p14:sldId id="433"/>
            <p14:sldId id="449"/>
            <p14:sldId id="450"/>
            <p14:sldId id="451"/>
            <p14:sldId id="452"/>
            <p14:sldId id="453"/>
            <p14:sldId id="454"/>
            <p14:sldId id="455"/>
            <p14:sldId id="45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ynolds, Jason R" initials="RJR" lastIdx="1" clrIdx="0">
    <p:extLst>
      <p:ext uri="{19B8F6BF-5375-455C-9EA6-DF929625EA0E}">
        <p15:presenceInfo xmlns:p15="http://schemas.microsoft.com/office/powerpoint/2012/main" userId="S-1-5-21-435235264-1480536459-1851928258-64034" providerId="AD"/>
      </p:ext>
    </p:extLst>
  </p:cmAuthor>
  <p:cmAuthor id="2" name="Dylan Schott" initials="DTS" lastIdx="1" clrIdx="1">
    <p:extLst>
      <p:ext uri="{19B8F6BF-5375-455C-9EA6-DF929625EA0E}">
        <p15:presenceInfo xmlns:p15="http://schemas.microsoft.com/office/powerpoint/2012/main" userId="Dylan Schot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646"/>
    <a:srgbClr val="FFFFFF"/>
    <a:srgbClr val="38B656"/>
    <a:srgbClr val="0000FF"/>
    <a:srgbClr val="051E67"/>
    <a:srgbClr val="FD6909"/>
    <a:srgbClr val="247638"/>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531" autoAdjust="0"/>
  </p:normalViewPr>
  <p:slideViewPr>
    <p:cSldViewPr>
      <p:cViewPr varScale="1">
        <p:scale>
          <a:sx n="105" d="100"/>
          <a:sy n="105" d="100"/>
        </p:scale>
        <p:origin x="750" y="102"/>
      </p:cViewPr>
      <p:guideLst>
        <p:guide orient="horz" pos="2160"/>
        <p:guide pos="3840"/>
      </p:guideLst>
    </p:cSldViewPr>
  </p:slideViewPr>
  <p:outlineViewPr>
    <p:cViewPr>
      <p:scale>
        <a:sx n="33" d="100"/>
        <a:sy n="33" d="100"/>
      </p:scale>
      <p:origin x="0" y="39372"/>
    </p:cViewPr>
  </p:outlineViewPr>
  <p:notesTextViewPr>
    <p:cViewPr>
      <p:scale>
        <a:sx n="3" d="2"/>
        <a:sy n="3" d="2"/>
      </p:scale>
      <p:origin x="0" y="0"/>
    </p:cViewPr>
  </p:notesTextViewPr>
  <p:sorterViewPr>
    <p:cViewPr>
      <p:scale>
        <a:sx n="125" d="100"/>
        <a:sy n="125" d="100"/>
      </p:scale>
      <p:origin x="0" y="0"/>
    </p:cViewPr>
  </p:sorterViewPr>
  <p:notesViewPr>
    <p:cSldViewPr>
      <p:cViewPr varScale="1">
        <p:scale>
          <a:sx n="83" d="100"/>
          <a:sy n="83" d="100"/>
        </p:scale>
        <p:origin x="382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4"/>
            <a:ext cx="3169920" cy="480061"/>
          </a:xfrm>
          <a:prstGeom prst="rect">
            <a:avLst/>
          </a:prstGeom>
        </p:spPr>
        <p:txBody>
          <a:bodyPr vert="horz" lIns="96641" tIns="48319" rIns="96641" bIns="48319" rtlCol="0"/>
          <a:lstStyle>
            <a:lvl1pPr algn="l" fontAlgn="auto">
              <a:spcBef>
                <a:spcPts val="0"/>
              </a:spcBef>
              <a:spcAft>
                <a:spcPts val="0"/>
              </a:spcAft>
              <a:defRPr sz="1300">
                <a:latin typeface="+mn-lt"/>
                <a:cs typeface="+mn-cs"/>
              </a:defRPr>
            </a:lvl1pPr>
          </a:lstStyle>
          <a:p>
            <a:pPr>
              <a:defRPr/>
            </a:pPr>
            <a:endParaRPr lang="en-US" dirty="0"/>
          </a:p>
        </p:txBody>
      </p:sp>
      <p:sp>
        <p:nvSpPr>
          <p:cNvPr id="3" name="Date Placeholder 2"/>
          <p:cNvSpPr>
            <a:spLocks noGrp="1"/>
          </p:cNvSpPr>
          <p:nvPr>
            <p:ph type="dt" sz="quarter" idx="1"/>
          </p:nvPr>
        </p:nvSpPr>
        <p:spPr>
          <a:xfrm>
            <a:off x="4143588" y="4"/>
            <a:ext cx="3169920" cy="480061"/>
          </a:xfrm>
          <a:prstGeom prst="rect">
            <a:avLst/>
          </a:prstGeom>
        </p:spPr>
        <p:txBody>
          <a:bodyPr vert="horz" lIns="96641" tIns="48319" rIns="96641" bIns="48319" rtlCol="0"/>
          <a:lstStyle>
            <a:lvl1pPr algn="r" fontAlgn="auto">
              <a:spcBef>
                <a:spcPts val="0"/>
              </a:spcBef>
              <a:spcAft>
                <a:spcPts val="0"/>
              </a:spcAft>
              <a:defRPr sz="1300" smtClean="0">
                <a:latin typeface="+mn-lt"/>
                <a:cs typeface="+mn-cs"/>
              </a:defRPr>
            </a:lvl1pPr>
          </a:lstStyle>
          <a:p>
            <a:pPr>
              <a:defRPr/>
            </a:pPr>
            <a:fld id="{8EF77F2F-B9E6-4893-8271-659C512C8363}" type="datetimeFigureOut">
              <a:rPr lang="en-US"/>
              <a:pPr>
                <a:defRPr/>
              </a:pPr>
              <a:t>8/8/2022</a:t>
            </a:fld>
            <a:endParaRPr lang="en-US" dirty="0"/>
          </a:p>
        </p:txBody>
      </p:sp>
      <p:sp>
        <p:nvSpPr>
          <p:cNvPr id="4" name="Footer Placeholder 3"/>
          <p:cNvSpPr>
            <a:spLocks noGrp="1"/>
          </p:cNvSpPr>
          <p:nvPr>
            <p:ph type="ftr" sz="quarter" idx="2"/>
          </p:nvPr>
        </p:nvSpPr>
        <p:spPr>
          <a:xfrm>
            <a:off x="0" y="9119477"/>
            <a:ext cx="3169920" cy="480061"/>
          </a:xfrm>
          <a:prstGeom prst="rect">
            <a:avLst/>
          </a:prstGeom>
        </p:spPr>
        <p:txBody>
          <a:bodyPr vert="horz" lIns="96641" tIns="48319" rIns="96641" bIns="48319" rtlCol="0" anchor="b"/>
          <a:lstStyle>
            <a:lvl1pPr algn="l" fontAlgn="auto">
              <a:spcBef>
                <a:spcPts val="0"/>
              </a:spcBef>
              <a:spcAft>
                <a:spcPts val="0"/>
              </a:spcAft>
              <a:defRPr sz="13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4143588" y="9119477"/>
            <a:ext cx="3169920" cy="480061"/>
          </a:xfrm>
          <a:prstGeom prst="rect">
            <a:avLst/>
          </a:prstGeom>
        </p:spPr>
        <p:txBody>
          <a:bodyPr vert="horz" lIns="96641" tIns="48319" rIns="96641" bIns="48319" rtlCol="0" anchor="b"/>
          <a:lstStyle>
            <a:lvl1pPr algn="r" fontAlgn="auto">
              <a:spcBef>
                <a:spcPts val="0"/>
              </a:spcBef>
              <a:spcAft>
                <a:spcPts val="0"/>
              </a:spcAft>
              <a:defRPr sz="1300" smtClean="0">
                <a:latin typeface="+mn-lt"/>
                <a:cs typeface="+mn-cs"/>
              </a:defRPr>
            </a:lvl1pPr>
          </a:lstStyle>
          <a:p>
            <a:pPr>
              <a:defRPr/>
            </a:pPr>
            <a:fld id="{E4C165DC-572F-4AAB-8E3B-FE6823BB4999}" type="slidenum">
              <a:rPr lang="en-US"/>
              <a:pPr>
                <a:defRPr/>
              </a:pPr>
              <a:t>‹#›</a:t>
            </a:fld>
            <a:endParaRPr lang="en-US" dirty="0"/>
          </a:p>
        </p:txBody>
      </p:sp>
    </p:spTree>
    <p:extLst>
      <p:ext uri="{BB962C8B-B14F-4D97-AF65-F5344CB8AC3E}">
        <p14:creationId xmlns:p14="http://schemas.microsoft.com/office/powerpoint/2010/main" val="1038062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4"/>
            <a:ext cx="3169920" cy="480061"/>
          </a:xfrm>
          <a:prstGeom prst="rect">
            <a:avLst/>
          </a:prstGeom>
        </p:spPr>
        <p:txBody>
          <a:bodyPr vert="horz" lIns="96641" tIns="48319" rIns="96641" bIns="48319" rtlCol="0"/>
          <a:lstStyle>
            <a:lvl1pPr algn="l" fontAlgn="auto">
              <a:spcBef>
                <a:spcPts val="0"/>
              </a:spcBef>
              <a:spcAft>
                <a:spcPts val="0"/>
              </a:spcAft>
              <a:defRPr sz="1300">
                <a:latin typeface="+mn-lt"/>
                <a:cs typeface="+mn-cs"/>
              </a:defRPr>
            </a:lvl1pPr>
          </a:lstStyle>
          <a:p>
            <a:pPr>
              <a:defRPr/>
            </a:pPr>
            <a:endParaRPr lang="en-US" dirty="0"/>
          </a:p>
        </p:txBody>
      </p:sp>
      <p:sp>
        <p:nvSpPr>
          <p:cNvPr id="3" name="Date Placeholder 2"/>
          <p:cNvSpPr>
            <a:spLocks noGrp="1"/>
          </p:cNvSpPr>
          <p:nvPr>
            <p:ph type="dt" idx="1"/>
          </p:nvPr>
        </p:nvSpPr>
        <p:spPr>
          <a:xfrm>
            <a:off x="4143588" y="4"/>
            <a:ext cx="3169920" cy="480061"/>
          </a:xfrm>
          <a:prstGeom prst="rect">
            <a:avLst/>
          </a:prstGeom>
        </p:spPr>
        <p:txBody>
          <a:bodyPr vert="horz" lIns="96641" tIns="48319" rIns="96641" bIns="48319" rtlCol="0"/>
          <a:lstStyle>
            <a:lvl1pPr algn="r" fontAlgn="auto">
              <a:spcBef>
                <a:spcPts val="0"/>
              </a:spcBef>
              <a:spcAft>
                <a:spcPts val="0"/>
              </a:spcAft>
              <a:defRPr sz="1300" smtClean="0">
                <a:latin typeface="+mn-lt"/>
                <a:cs typeface="+mn-cs"/>
              </a:defRPr>
            </a:lvl1pPr>
          </a:lstStyle>
          <a:p>
            <a:pPr>
              <a:defRPr/>
            </a:pPr>
            <a:fld id="{C6D45396-94C3-4E42-B4B8-0652979AAD2B}" type="datetimeFigureOut">
              <a:rPr lang="en-US"/>
              <a:pPr>
                <a:defRPr/>
              </a:pPr>
              <a:t>8/8/2022</a:t>
            </a:fld>
            <a:endParaRPr lang="en-US" dirty="0"/>
          </a:p>
        </p:txBody>
      </p:sp>
      <p:sp>
        <p:nvSpPr>
          <p:cNvPr id="4" name="Slide Image Placeholder 3"/>
          <p:cNvSpPr>
            <a:spLocks noGrp="1" noRot="1" noChangeAspect="1"/>
          </p:cNvSpPr>
          <p:nvPr>
            <p:ph type="sldImg" idx="2"/>
          </p:nvPr>
        </p:nvSpPr>
        <p:spPr>
          <a:xfrm>
            <a:off x="458788" y="720725"/>
            <a:ext cx="6397625" cy="3598863"/>
          </a:xfrm>
          <a:prstGeom prst="rect">
            <a:avLst/>
          </a:prstGeom>
          <a:noFill/>
          <a:ln w="12700">
            <a:solidFill>
              <a:prstClr val="black"/>
            </a:solidFill>
          </a:ln>
        </p:spPr>
        <p:txBody>
          <a:bodyPr vert="horz" lIns="96641" tIns="48319" rIns="96641" bIns="48319" rtlCol="0" anchor="ctr"/>
          <a:lstStyle/>
          <a:p>
            <a:pPr lvl="0"/>
            <a:endParaRPr lang="en-US" noProof="0" dirty="0"/>
          </a:p>
        </p:txBody>
      </p:sp>
      <p:sp>
        <p:nvSpPr>
          <p:cNvPr id="5" name="Notes Placeholder 4"/>
          <p:cNvSpPr>
            <a:spLocks noGrp="1"/>
          </p:cNvSpPr>
          <p:nvPr>
            <p:ph type="body" sz="quarter" idx="3"/>
          </p:nvPr>
        </p:nvSpPr>
        <p:spPr>
          <a:xfrm>
            <a:off x="731521" y="4560575"/>
            <a:ext cx="5852160" cy="4320541"/>
          </a:xfrm>
          <a:prstGeom prst="rect">
            <a:avLst/>
          </a:prstGeom>
        </p:spPr>
        <p:txBody>
          <a:bodyPr vert="horz" lIns="96641" tIns="48319" rIns="96641" bIns="4831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19477"/>
            <a:ext cx="3169920" cy="480061"/>
          </a:xfrm>
          <a:prstGeom prst="rect">
            <a:avLst/>
          </a:prstGeom>
        </p:spPr>
        <p:txBody>
          <a:bodyPr vert="horz" lIns="96641" tIns="48319" rIns="96641" bIns="48319" rtlCol="0" anchor="b"/>
          <a:lstStyle>
            <a:lvl1pPr algn="l" fontAlgn="auto">
              <a:spcBef>
                <a:spcPts val="0"/>
              </a:spcBef>
              <a:spcAft>
                <a:spcPts val="0"/>
              </a:spcAft>
              <a:defRPr sz="13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4143588" y="9119477"/>
            <a:ext cx="3169920" cy="480061"/>
          </a:xfrm>
          <a:prstGeom prst="rect">
            <a:avLst/>
          </a:prstGeom>
        </p:spPr>
        <p:txBody>
          <a:bodyPr vert="horz" lIns="96641" tIns="48319" rIns="96641" bIns="48319" rtlCol="0" anchor="b"/>
          <a:lstStyle>
            <a:lvl1pPr algn="r" fontAlgn="auto">
              <a:spcBef>
                <a:spcPts val="0"/>
              </a:spcBef>
              <a:spcAft>
                <a:spcPts val="0"/>
              </a:spcAft>
              <a:defRPr sz="1300" smtClean="0">
                <a:latin typeface="+mn-lt"/>
                <a:cs typeface="+mn-cs"/>
              </a:defRPr>
            </a:lvl1pPr>
          </a:lstStyle>
          <a:p>
            <a:pPr>
              <a:defRPr/>
            </a:pPr>
            <a:fld id="{345D9425-D5BA-40F8-8D72-5C32943A1042}" type="slidenum">
              <a:rPr lang="en-US"/>
              <a:pPr>
                <a:defRPr/>
              </a:pPr>
              <a:t>‹#›</a:t>
            </a:fld>
            <a:endParaRPr lang="en-US" dirty="0"/>
          </a:p>
        </p:txBody>
      </p:sp>
    </p:spTree>
    <p:extLst>
      <p:ext uri="{BB962C8B-B14F-4D97-AF65-F5344CB8AC3E}">
        <p14:creationId xmlns:p14="http://schemas.microsoft.com/office/powerpoint/2010/main" val="197316306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endParaRPr lang="en-US" sz="1900" dirty="0"/>
          </a:p>
        </p:txBody>
      </p:sp>
      <p:sp>
        <p:nvSpPr>
          <p:cNvPr id="4" name="Slide Number Placeholder 3"/>
          <p:cNvSpPr>
            <a:spLocks noGrp="1"/>
          </p:cNvSpPr>
          <p:nvPr>
            <p:ph type="sldNum" sz="quarter" idx="10"/>
          </p:nvPr>
        </p:nvSpPr>
        <p:spPr/>
        <p:txBody>
          <a:bodyPr/>
          <a:lstStyle/>
          <a:p>
            <a:fld id="{43D0D354-A867-44B5-BC1D-868CA442409F}" type="slidenum">
              <a:rPr lang="en-US" smtClean="0"/>
              <a:pPr/>
              <a:t>1</a:t>
            </a:fld>
            <a:endParaRPr lang="en-US" dirty="0"/>
          </a:p>
        </p:txBody>
      </p:sp>
    </p:spTree>
    <p:extLst>
      <p:ext uri="{BB962C8B-B14F-4D97-AF65-F5344CB8AC3E}">
        <p14:creationId xmlns:p14="http://schemas.microsoft.com/office/powerpoint/2010/main" val="2776765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43D0D354-A867-44B5-BC1D-868CA442409F}" type="slidenum">
              <a:rPr lang="en-US" smtClean="0"/>
              <a:pPr/>
              <a:t>2</a:t>
            </a:fld>
            <a:endParaRPr lang="en-US" dirty="0"/>
          </a:p>
        </p:txBody>
      </p:sp>
    </p:spTree>
    <p:extLst>
      <p:ext uri="{BB962C8B-B14F-4D97-AF65-F5344CB8AC3E}">
        <p14:creationId xmlns:p14="http://schemas.microsoft.com/office/powerpoint/2010/main" val="3637375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43D0D354-A867-44B5-BC1D-868CA442409F}" type="slidenum">
              <a:rPr lang="en-US" smtClean="0"/>
              <a:pPr/>
              <a:t>3</a:t>
            </a:fld>
            <a:endParaRPr lang="en-US" dirty="0"/>
          </a:p>
        </p:txBody>
      </p:sp>
    </p:spTree>
    <p:extLst>
      <p:ext uri="{BB962C8B-B14F-4D97-AF65-F5344CB8AC3E}">
        <p14:creationId xmlns:p14="http://schemas.microsoft.com/office/powerpoint/2010/main" val="3317616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43D0D354-A867-44B5-BC1D-868CA442409F}" type="slidenum">
              <a:rPr lang="en-US" smtClean="0"/>
              <a:pPr/>
              <a:t>6</a:t>
            </a:fld>
            <a:endParaRPr lang="en-US" dirty="0"/>
          </a:p>
        </p:txBody>
      </p:sp>
    </p:spTree>
    <p:extLst>
      <p:ext uri="{BB962C8B-B14F-4D97-AF65-F5344CB8AC3E}">
        <p14:creationId xmlns:p14="http://schemas.microsoft.com/office/powerpoint/2010/main" val="3948956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43D0D354-A867-44B5-BC1D-868CA442409F}" type="slidenum">
              <a:rPr lang="en-US" smtClean="0"/>
              <a:pPr/>
              <a:t>20</a:t>
            </a:fld>
            <a:endParaRPr lang="en-US" dirty="0"/>
          </a:p>
        </p:txBody>
      </p:sp>
    </p:spTree>
    <p:extLst>
      <p:ext uri="{BB962C8B-B14F-4D97-AF65-F5344CB8AC3E}">
        <p14:creationId xmlns:p14="http://schemas.microsoft.com/office/powerpoint/2010/main" val="4040276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43D0D354-A867-44B5-BC1D-868CA442409F}" type="slidenum">
              <a:rPr lang="en-US" smtClean="0"/>
              <a:pPr/>
              <a:t>25</a:t>
            </a:fld>
            <a:endParaRPr lang="en-US" dirty="0"/>
          </a:p>
        </p:txBody>
      </p:sp>
    </p:spTree>
    <p:extLst>
      <p:ext uri="{BB962C8B-B14F-4D97-AF65-F5344CB8AC3E}">
        <p14:creationId xmlns:p14="http://schemas.microsoft.com/office/powerpoint/2010/main" val="1104080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43D0D354-A867-44B5-BC1D-868CA442409F}" type="slidenum">
              <a:rPr lang="en-US" smtClean="0"/>
              <a:pPr/>
              <a:t>27</a:t>
            </a:fld>
            <a:endParaRPr lang="en-US" dirty="0"/>
          </a:p>
        </p:txBody>
      </p:sp>
    </p:spTree>
    <p:extLst>
      <p:ext uri="{BB962C8B-B14F-4D97-AF65-F5344CB8AC3E}">
        <p14:creationId xmlns:p14="http://schemas.microsoft.com/office/powerpoint/2010/main" val="32505091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CC Title Slide">
    <p:spTree>
      <p:nvGrpSpPr>
        <p:cNvPr id="1" name=""/>
        <p:cNvGrpSpPr/>
        <p:nvPr/>
      </p:nvGrpSpPr>
      <p:grpSpPr>
        <a:xfrm>
          <a:off x="0" y="0"/>
          <a:ext cx="0" cy="0"/>
          <a:chOff x="0" y="0"/>
          <a:chExt cx="0" cy="0"/>
        </a:xfrm>
      </p:grpSpPr>
      <p:sp>
        <p:nvSpPr>
          <p:cNvPr id="5" name="Rectangle 7"/>
          <p:cNvSpPr/>
          <p:nvPr userDrawn="1"/>
        </p:nvSpPr>
        <p:spPr>
          <a:xfrm>
            <a:off x="0" y="0"/>
            <a:ext cx="12192000" cy="6858000"/>
          </a:xfrm>
          <a:prstGeom prst="rect">
            <a:avLst/>
          </a:prstGeom>
          <a:gradFill>
            <a:gsLst>
              <a:gs pos="0">
                <a:schemeClr val="tx1"/>
              </a:gs>
              <a:gs pos="100000">
                <a:srgbClr val="0033CC"/>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latin typeface="+mj-lt"/>
            </a:endParaRPr>
          </a:p>
        </p:txBody>
      </p:sp>
      <p:graphicFrame>
        <p:nvGraphicFramePr>
          <p:cNvPr id="6" name="Object 1"/>
          <p:cNvGraphicFramePr>
            <a:graphicFrameLocks noChangeAspect="1"/>
          </p:cNvGraphicFramePr>
          <p:nvPr>
            <p:extLst>
              <p:ext uri="{D42A27DB-BD31-4B8C-83A1-F6EECF244321}">
                <p14:modId xmlns:p14="http://schemas.microsoft.com/office/powerpoint/2010/main" val="2777323281"/>
              </p:ext>
            </p:extLst>
          </p:nvPr>
        </p:nvGraphicFramePr>
        <p:xfrm>
          <a:off x="3073400" y="838200"/>
          <a:ext cx="6045200" cy="5337175"/>
        </p:xfrm>
        <a:graphic>
          <a:graphicData uri="http://schemas.openxmlformats.org/presentationml/2006/ole">
            <mc:AlternateContent xmlns:mc="http://schemas.openxmlformats.org/markup-compatibility/2006">
              <mc:Choice xmlns:v="urn:schemas-microsoft-com:vml" Requires="v">
                <p:oleObj spid="_x0000_s1110" name="CorelDRAW" r:id="rId3" imgW="2511000" imgH="2507040" progId="">
                  <p:embed/>
                </p:oleObj>
              </mc:Choice>
              <mc:Fallback>
                <p:oleObj name="CorelDRAW" r:id="rId3" imgW="2511000" imgH="2507040" progId="">
                  <p:embed/>
                  <p:pic>
                    <p:nvPicPr>
                      <p:cNvPr id="0" name="Picture 1"/>
                      <p:cNvPicPr>
                        <a:picLocks noChangeAspect="1" noChangeArrowheads="1"/>
                      </p:cNvPicPr>
                      <p:nvPr/>
                    </p:nvPicPr>
                    <p:blipFill>
                      <a:blip r:embed="rId4">
                        <a:lum bright="-18000" contrast="42000"/>
                        <a:extLst>
                          <a:ext uri="{28A0092B-C50C-407E-A947-70E740481C1C}">
                            <a14:useLocalDpi xmlns:a14="http://schemas.microsoft.com/office/drawing/2010/main" val="0"/>
                          </a:ext>
                        </a:extLst>
                      </a:blip>
                      <a:srcRect/>
                      <a:stretch>
                        <a:fillRect/>
                      </a:stretch>
                    </p:blipFill>
                    <p:spPr bwMode="auto">
                      <a:xfrm>
                        <a:off x="3073400" y="838200"/>
                        <a:ext cx="6045200" cy="5337175"/>
                      </a:xfrm>
                      <a:prstGeom prst="rect">
                        <a:avLst/>
                      </a:prstGeom>
                      <a:noFill/>
                      <a:ln>
                        <a:noFill/>
                      </a:ln>
                      <a:effectLst/>
                    </p:spPr>
                  </p:pic>
                </p:oleObj>
              </mc:Fallback>
            </mc:AlternateContent>
          </a:graphicData>
        </a:graphic>
      </p:graphicFrame>
      <p:sp>
        <p:nvSpPr>
          <p:cNvPr id="7" name="Text Box 6"/>
          <p:cNvSpPr txBox="1">
            <a:spLocks noChangeArrowheads="1"/>
          </p:cNvSpPr>
          <p:nvPr userDrawn="1"/>
        </p:nvSpPr>
        <p:spPr bwMode="auto">
          <a:xfrm>
            <a:off x="2438401" y="1182880"/>
            <a:ext cx="7315200" cy="538609"/>
          </a:xfrm>
          <a:prstGeom prst="rect">
            <a:avLst/>
          </a:prstGeom>
          <a:solidFill>
            <a:srgbClr val="FFDC47"/>
          </a:solidFill>
          <a:ln w="9525" cap="rnd">
            <a:solidFill>
              <a:schemeClr val="tx1"/>
            </a:solidFill>
            <a:bevel/>
            <a:headEnd/>
            <a:tailEnd/>
          </a:ln>
          <a:effectLst/>
          <a:scene3d>
            <a:camera prst="orthographicFront"/>
            <a:lightRig rig="threePt" dir="t"/>
          </a:scene3d>
          <a:sp3d>
            <a:bevelT w="165100" prst="coolSlant"/>
          </a:sp3d>
        </p:spPr>
        <p:txBody>
          <a:bodyPr wrap="square" tIns="182880" anchor="ctr">
            <a:spAutoFit/>
          </a:bodyPr>
          <a:lstStyle/>
          <a:p>
            <a:pPr eaLnBrk="0" fontAlgn="auto" hangingPunct="0">
              <a:spcBef>
                <a:spcPct val="50000"/>
              </a:spcBef>
              <a:spcAft>
                <a:spcPts val="0"/>
              </a:spcAft>
              <a:defRPr/>
            </a:pPr>
            <a:endParaRPr lang="en-US" sz="2000" i="1" dirty="0">
              <a:solidFill>
                <a:schemeClr val="bg1"/>
              </a:solidFill>
              <a:latin typeface="+mj-lt"/>
              <a:cs typeface="+mn-cs"/>
            </a:endParaRPr>
          </a:p>
        </p:txBody>
      </p:sp>
      <p:sp>
        <p:nvSpPr>
          <p:cNvPr id="2" name="Title 1"/>
          <p:cNvSpPr>
            <a:spLocks noGrp="1"/>
          </p:cNvSpPr>
          <p:nvPr>
            <p:ph type="ctrTitle"/>
          </p:nvPr>
        </p:nvSpPr>
        <p:spPr>
          <a:xfrm>
            <a:off x="914400" y="2362201"/>
            <a:ext cx="10363200" cy="1470025"/>
          </a:xfrm>
        </p:spPr>
        <p:txBody>
          <a:bodyPr>
            <a:noAutofit/>
          </a:bodyPr>
          <a:lstStyle>
            <a:lvl1pPr algn="ctr">
              <a:defRPr sz="4400" baseline="0">
                <a:solidFill>
                  <a:srgbClr val="FFEB4B"/>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828800" y="1189704"/>
            <a:ext cx="8534400" cy="533400"/>
          </a:xfrm>
        </p:spPr>
        <p:txBody>
          <a:bodyPr>
            <a:noAutofit/>
          </a:bodyPr>
          <a:lstStyle>
            <a:lvl1pPr marL="0" indent="0" algn="ctr">
              <a:buNone/>
              <a:defRPr sz="2800" i="1" baseline="0">
                <a:solidFill>
                  <a:schemeClr val="tx2">
                    <a:lumMod val="50000"/>
                  </a:schemeClr>
                </a:solidFill>
                <a:effectLst>
                  <a:outerShdw blurRad="38100" dist="38100" dir="2700000" algn="tl">
                    <a:srgbClr val="000000">
                      <a:alpha val="43137"/>
                    </a:srgbClr>
                  </a:outerShdw>
                </a:effectLst>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2" name="Text Placeholder 11"/>
          <p:cNvSpPr>
            <a:spLocks noGrp="1"/>
          </p:cNvSpPr>
          <p:nvPr>
            <p:ph type="body" sz="quarter" idx="10"/>
          </p:nvPr>
        </p:nvSpPr>
        <p:spPr>
          <a:xfrm>
            <a:off x="2540000" y="5410200"/>
            <a:ext cx="7112000" cy="457200"/>
          </a:xfrm>
        </p:spPr>
        <p:txBody>
          <a:bodyPr>
            <a:noAutofit/>
          </a:bodyPr>
          <a:lstStyle>
            <a:lvl1pPr marL="0" indent="0" algn="ctr">
              <a:buNone/>
              <a:defRPr sz="3200">
                <a:latin typeface="+mj-lt"/>
              </a:defRPr>
            </a:lvl1pPr>
          </a:lstStyle>
          <a:p>
            <a:pPr lvl="0"/>
            <a:r>
              <a:rPr lang="en-US"/>
              <a:t>Edit Master text styles</a:t>
            </a:r>
          </a:p>
        </p:txBody>
      </p:sp>
      <p:sp>
        <p:nvSpPr>
          <p:cNvPr id="4" name="Date Placeholder 3">
            <a:extLst>
              <a:ext uri="{FF2B5EF4-FFF2-40B4-BE49-F238E27FC236}">
                <a16:creationId xmlns:a16="http://schemas.microsoft.com/office/drawing/2014/main" id="{C44A2450-D0BD-4CAA-B3EA-64B569591068}"/>
              </a:ext>
            </a:extLst>
          </p:cNvPr>
          <p:cNvSpPr>
            <a:spLocks noGrp="1"/>
          </p:cNvSpPr>
          <p:nvPr>
            <p:ph type="dt" sz="half" idx="11"/>
          </p:nvPr>
        </p:nvSpPr>
        <p:spPr/>
        <p:txBody>
          <a:bodyPr/>
          <a:lstStyle/>
          <a:p>
            <a:endParaRPr lang="en-US" dirty="0"/>
          </a:p>
        </p:txBody>
      </p:sp>
      <p:sp>
        <p:nvSpPr>
          <p:cNvPr id="8" name="Footer Placeholder 7">
            <a:extLst>
              <a:ext uri="{FF2B5EF4-FFF2-40B4-BE49-F238E27FC236}">
                <a16:creationId xmlns:a16="http://schemas.microsoft.com/office/drawing/2014/main" id="{3CBBABC8-8CE3-47B5-96F4-5EF9D745A2C4}"/>
              </a:ext>
            </a:extLst>
          </p:cNvPr>
          <p:cNvSpPr>
            <a:spLocks noGrp="1"/>
          </p:cNvSpPr>
          <p:nvPr>
            <p:ph type="ftr" sz="quarter" idx="12"/>
          </p:nvPr>
        </p:nvSpPr>
        <p:spPr/>
        <p:txBody>
          <a:bodyPr/>
          <a:lstStyle/>
          <a:p>
            <a:endParaRPr lang="en-US" dirty="0"/>
          </a:p>
        </p:txBody>
      </p:sp>
      <p:sp>
        <p:nvSpPr>
          <p:cNvPr id="9" name="Slide Number Placeholder 8">
            <a:extLst>
              <a:ext uri="{FF2B5EF4-FFF2-40B4-BE49-F238E27FC236}">
                <a16:creationId xmlns:a16="http://schemas.microsoft.com/office/drawing/2014/main" id="{F88439C9-7C63-4AC8-8154-2AB01CD0A116}"/>
              </a:ext>
            </a:extLst>
          </p:cNvPr>
          <p:cNvSpPr>
            <a:spLocks noGrp="1"/>
          </p:cNvSpPr>
          <p:nvPr>
            <p:ph type="sldNum" sz="quarter" idx="13"/>
          </p:nvPr>
        </p:nvSpPr>
        <p:spPr/>
        <p:txBody>
          <a:bodyPr/>
          <a:lstStyle/>
          <a:p>
            <a:fld id="{DA88640A-8519-4D1E-B31E-E5F41550D215}"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resentation Outline">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320"/>
            <a:ext cx="10510680" cy="762000"/>
          </a:xfrm>
        </p:spPr>
        <p:txBody>
          <a:bodyPr>
            <a:noAutofit/>
          </a:bodyPr>
          <a:lstStyle>
            <a:lvl1pPr>
              <a:defRPr baseline="0">
                <a:latin typeface="+mj-lt"/>
              </a:defRPr>
            </a:lvl1pPr>
          </a:lstStyle>
          <a:p>
            <a:r>
              <a:rPr lang="en-US"/>
              <a:t>Click to edit Master title style</a:t>
            </a:r>
            <a:endParaRPr lang="en-US" dirty="0"/>
          </a:p>
        </p:txBody>
      </p:sp>
      <p:sp>
        <p:nvSpPr>
          <p:cNvPr id="3" name="Content Placeholder 2"/>
          <p:cNvSpPr>
            <a:spLocks noGrp="1"/>
          </p:cNvSpPr>
          <p:nvPr>
            <p:ph idx="1"/>
          </p:nvPr>
        </p:nvSpPr>
        <p:spPr>
          <a:xfrm>
            <a:off x="304800" y="1371600"/>
            <a:ext cx="11379200" cy="5334000"/>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2">
            <a:extLst>
              <a:ext uri="{FF2B5EF4-FFF2-40B4-BE49-F238E27FC236}">
                <a16:creationId xmlns:a16="http://schemas.microsoft.com/office/drawing/2014/main" id="{E9867783-BA4B-166E-D5CC-43B0D7E54933}"/>
              </a:ext>
            </a:extLst>
          </p:cNvPr>
          <p:cNvSpPr>
            <a:spLocks noGrp="1"/>
          </p:cNvSpPr>
          <p:nvPr>
            <p:ph type="sldNum" sz="quarter" idx="4"/>
          </p:nvPr>
        </p:nvSpPr>
        <p:spPr>
          <a:xfrm>
            <a:off x="9353549" y="743705"/>
            <a:ext cx="2743200" cy="365125"/>
          </a:xfrm>
          <a:prstGeom prst="rect">
            <a:avLst/>
          </a:prstGeom>
        </p:spPr>
        <p:txBody>
          <a:bodyPr vert="horz" lIns="91440" tIns="45720" rIns="91440" bIns="45720" rtlCol="0" anchor="ctr"/>
          <a:lstStyle>
            <a:lvl1pPr algn="r">
              <a:defRPr sz="1400" b="1">
                <a:solidFill>
                  <a:schemeClr val="bg1"/>
                </a:solidFill>
              </a:defRPr>
            </a:lvl1pPr>
          </a:lstStyle>
          <a:p>
            <a:fld id="{DA88640A-8519-4D1E-B31E-E5F41550D215}"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Standard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320"/>
            <a:ext cx="10713880" cy="762000"/>
          </a:xfrm>
        </p:spPr>
        <p:txBody>
          <a:bodyPr>
            <a:noAutofit/>
          </a:bodyPr>
          <a:lstStyle>
            <a:lvl1pPr>
              <a:defRPr sz="4000">
                <a:latin typeface="+mj-lt"/>
              </a:defRPr>
            </a:lvl1pPr>
          </a:lstStyle>
          <a:p>
            <a:r>
              <a:rPr lang="en-US"/>
              <a:t>Click to edit Master title style</a:t>
            </a:r>
            <a:endParaRPr lang="en-US" dirty="0"/>
          </a:p>
        </p:txBody>
      </p:sp>
      <p:sp>
        <p:nvSpPr>
          <p:cNvPr id="3" name="Content Placeholder 2"/>
          <p:cNvSpPr>
            <a:spLocks noGrp="1"/>
          </p:cNvSpPr>
          <p:nvPr>
            <p:ph idx="1"/>
          </p:nvPr>
        </p:nvSpPr>
        <p:spPr>
          <a:xfrm>
            <a:off x="304800" y="1371600"/>
            <a:ext cx="11684000" cy="5334000"/>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2">
            <a:extLst>
              <a:ext uri="{FF2B5EF4-FFF2-40B4-BE49-F238E27FC236}">
                <a16:creationId xmlns:a16="http://schemas.microsoft.com/office/drawing/2014/main" id="{DA9F43BF-D358-7791-9A43-D267A7247158}"/>
              </a:ext>
            </a:extLst>
          </p:cNvPr>
          <p:cNvSpPr>
            <a:spLocks noGrp="1"/>
          </p:cNvSpPr>
          <p:nvPr>
            <p:ph type="sldNum" sz="quarter" idx="4"/>
          </p:nvPr>
        </p:nvSpPr>
        <p:spPr>
          <a:xfrm>
            <a:off x="9353549" y="743705"/>
            <a:ext cx="2743200" cy="365125"/>
          </a:xfrm>
          <a:prstGeom prst="rect">
            <a:avLst/>
          </a:prstGeom>
        </p:spPr>
        <p:txBody>
          <a:bodyPr vert="horz" lIns="91440" tIns="45720" rIns="91440" bIns="45720" rtlCol="0" anchor="ctr"/>
          <a:lstStyle>
            <a:lvl1pPr algn="r">
              <a:defRPr sz="1400" b="1">
                <a:solidFill>
                  <a:schemeClr val="bg1"/>
                </a:solidFill>
              </a:defRPr>
            </a:lvl1pPr>
          </a:lstStyle>
          <a:p>
            <a:fld id="{DA88640A-8519-4D1E-B31E-E5F41550D215}"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Content, and Picture">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320"/>
            <a:ext cx="10713880" cy="762000"/>
          </a:xfrm>
        </p:spPr>
        <p:txBody>
          <a:bodyPr>
            <a:noAutofit/>
          </a:bodyPr>
          <a:lstStyle>
            <a:lvl1pPr>
              <a:defRPr>
                <a:latin typeface="+mj-lt"/>
              </a:defRPr>
            </a:lvl1pPr>
          </a:lstStyle>
          <a:p>
            <a:r>
              <a:rPr lang="en-US"/>
              <a:t>Click to edit Master title style</a:t>
            </a:r>
            <a:endParaRPr lang="en-US" dirty="0"/>
          </a:p>
        </p:txBody>
      </p:sp>
      <p:sp>
        <p:nvSpPr>
          <p:cNvPr id="3" name="Content Placeholder 2"/>
          <p:cNvSpPr>
            <a:spLocks noGrp="1"/>
          </p:cNvSpPr>
          <p:nvPr>
            <p:ph idx="1"/>
          </p:nvPr>
        </p:nvSpPr>
        <p:spPr>
          <a:xfrm>
            <a:off x="304800" y="1371600"/>
            <a:ext cx="9347200" cy="533400"/>
          </a:xfrm>
        </p:spPr>
        <p:txBody>
          <a:bodyPr>
            <a:noAutofit/>
          </a:bodyPr>
          <a:lstStyle>
            <a:lvl1pPr marL="0" indent="0">
              <a:buNone/>
              <a:defRPr sz="2800" baseline="0">
                <a:solidFill>
                  <a:srgbClr val="FFEB4B"/>
                </a:solidFill>
                <a:effectLst>
                  <a:outerShdw blurRad="38100" dist="38100" dir="2700000" algn="tl">
                    <a:srgbClr val="000000">
                      <a:alpha val="43137"/>
                    </a:srgbClr>
                  </a:outerShdw>
                </a:effectLst>
                <a:latin typeface="+mj-lt"/>
              </a:defRPr>
            </a:lvl1pPr>
            <a:lvl2pPr marL="228600" indent="-228600">
              <a:buFont typeface="Wingdings" pitchFamily="2" charset="2"/>
              <a:buChar char="§"/>
              <a:defRPr sz="2400"/>
            </a:lvl2pPr>
            <a:lvl3pPr marL="457200" indent="-228600">
              <a:buFont typeface="Verdana" pitchFamily="34" charset="0"/>
              <a:buChar char="−"/>
              <a:defRPr sz="2000"/>
            </a:lvl3pPr>
          </a:lstStyle>
          <a:p>
            <a:pPr lvl="0"/>
            <a:r>
              <a:rPr lang="en-US"/>
              <a:t>Edit Master text styles</a:t>
            </a:r>
          </a:p>
        </p:txBody>
      </p:sp>
      <p:sp>
        <p:nvSpPr>
          <p:cNvPr id="6" name="Content Placeholder 2"/>
          <p:cNvSpPr>
            <a:spLocks noGrp="1"/>
          </p:cNvSpPr>
          <p:nvPr>
            <p:ph idx="11"/>
          </p:nvPr>
        </p:nvSpPr>
        <p:spPr>
          <a:xfrm>
            <a:off x="304800" y="1901952"/>
            <a:ext cx="10972800" cy="4876800"/>
          </a:xfrm>
        </p:spPr>
        <p:txBody>
          <a:bodyPr>
            <a:noAutofit/>
          </a:bodyPr>
          <a:lstStyle>
            <a:lvl1pPr>
              <a:defRPr sz="2800">
                <a:latin typeface="+mj-lt"/>
              </a:defRPr>
            </a:lvl1pPr>
            <a:lvl2pPr>
              <a:defRPr sz="2400">
                <a:latin typeface="+mj-lt"/>
              </a:defRPr>
            </a:lvl2pPr>
            <a:lvl3pPr>
              <a:defRPr sz="2000">
                <a:latin typeface="+mj-lt"/>
              </a:defRPr>
            </a:lvl3pPr>
            <a:lvl4pPr>
              <a:defRPr sz="1800">
                <a:latin typeface="+mj-lt"/>
              </a:defRPr>
            </a:lvl4pPr>
            <a:lvl5pPr>
              <a:defRPr sz="1800">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Picture Placeholder 2"/>
          <p:cNvSpPr>
            <a:spLocks noGrp="1"/>
          </p:cNvSpPr>
          <p:nvPr>
            <p:ph type="pic" idx="10"/>
          </p:nvPr>
        </p:nvSpPr>
        <p:spPr>
          <a:xfrm>
            <a:off x="5994400" y="2438400"/>
            <a:ext cx="5892800" cy="4267200"/>
          </a:xfrm>
        </p:spPr>
        <p:txBody>
          <a:bodyPr rtlCol="0">
            <a:noAutofit/>
          </a:bodyPr>
          <a:lstStyle>
            <a:lvl1pPr marL="0" indent="0">
              <a:buNone/>
              <a:defRPr sz="2800">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7" name="Slide Number Placeholder 2">
            <a:extLst>
              <a:ext uri="{FF2B5EF4-FFF2-40B4-BE49-F238E27FC236}">
                <a16:creationId xmlns:a16="http://schemas.microsoft.com/office/drawing/2014/main" id="{5E2A9FCC-6CD6-AF65-0C8B-B009EC7F7F60}"/>
              </a:ext>
            </a:extLst>
          </p:cNvPr>
          <p:cNvSpPr>
            <a:spLocks noGrp="1"/>
          </p:cNvSpPr>
          <p:nvPr>
            <p:ph type="sldNum" sz="quarter" idx="4"/>
          </p:nvPr>
        </p:nvSpPr>
        <p:spPr>
          <a:xfrm>
            <a:off x="9353549" y="743705"/>
            <a:ext cx="2743200" cy="365125"/>
          </a:xfrm>
          <a:prstGeom prst="rect">
            <a:avLst/>
          </a:prstGeom>
        </p:spPr>
        <p:txBody>
          <a:bodyPr vert="horz" lIns="91440" tIns="45720" rIns="91440" bIns="45720" rtlCol="0" anchor="ctr"/>
          <a:lstStyle>
            <a:lvl1pPr algn="r">
              <a:defRPr sz="1400" b="1">
                <a:solidFill>
                  <a:schemeClr val="bg1"/>
                </a:solidFill>
              </a:defRPr>
            </a:lvl1pPr>
          </a:lstStyle>
          <a:p>
            <a:fld id="{DA88640A-8519-4D1E-B31E-E5F41550D215}"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ption - Vertical">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320"/>
            <a:ext cx="10713880" cy="762000"/>
          </a:xfrm>
        </p:spPr>
        <p:txBody>
          <a:bodyPr>
            <a:noAutofit/>
          </a:bodyPr>
          <a:lstStyle>
            <a:lvl1pPr>
              <a:defRPr>
                <a:latin typeface="+mj-lt"/>
              </a:defRPr>
            </a:lvl1pPr>
          </a:lstStyle>
          <a:p>
            <a:r>
              <a:rPr lang="en-US"/>
              <a:t>Click to edit Master title style</a:t>
            </a:r>
            <a:endParaRPr lang="en-US" dirty="0"/>
          </a:p>
        </p:txBody>
      </p:sp>
      <p:sp>
        <p:nvSpPr>
          <p:cNvPr id="3" name="Content Placeholder 2"/>
          <p:cNvSpPr>
            <a:spLocks noGrp="1"/>
          </p:cNvSpPr>
          <p:nvPr>
            <p:ph idx="1"/>
          </p:nvPr>
        </p:nvSpPr>
        <p:spPr>
          <a:xfrm>
            <a:off x="304800" y="1371600"/>
            <a:ext cx="7315200" cy="533400"/>
          </a:xfrm>
        </p:spPr>
        <p:txBody>
          <a:bodyPr>
            <a:noAutofit/>
          </a:bodyPr>
          <a:lstStyle>
            <a:lvl1pPr marL="0" indent="0">
              <a:buNone/>
              <a:defRPr sz="2800" baseline="0">
                <a:solidFill>
                  <a:srgbClr val="FFEB4B"/>
                </a:solidFill>
                <a:effectLst>
                  <a:outerShdw blurRad="38100" dist="38100" dir="2700000" algn="tl">
                    <a:srgbClr val="000000">
                      <a:alpha val="43137"/>
                    </a:srgbClr>
                  </a:outerShdw>
                </a:effectLst>
                <a:latin typeface="+mj-lt"/>
              </a:defRPr>
            </a:lvl1pPr>
            <a:lvl2pPr marL="228600" indent="-228600">
              <a:buFont typeface="Wingdings" pitchFamily="2" charset="2"/>
              <a:buChar char="§"/>
              <a:defRPr sz="2400"/>
            </a:lvl2pPr>
            <a:lvl3pPr marL="457200" indent="-228600">
              <a:buFont typeface="Verdana" pitchFamily="34" charset="0"/>
              <a:buChar char="−"/>
              <a:defRPr sz="2000"/>
            </a:lvl3pPr>
          </a:lstStyle>
          <a:p>
            <a:pPr lvl="0"/>
            <a:r>
              <a:rPr lang="en-US"/>
              <a:t>Edit Master text styles</a:t>
            </a:r>
          </a:p>
        </p:txBody>
      </p:sp>
      <p:sp>
        <p:nvSpPr>
          <p:cNvPr id="4" name="Picture Placeholder 2"/>
          <p:cNvSpPr>
            <a:spLocks noGrp="1"/>
          </p:cNvSpPr>
          <p:nvPr>
            <p:ph type="pic" idx="10"/>
          </p:nvPr>
        </p:nvSpPr>
        <p:spPr>
          <a:xfrm>
            <a:off x="7823200" y="1371600"/>
            <a:ext cx="4064000" cy="1676400"/>
          </a:xfrm>
        </p:spPr>
        <p:txBody>
          <a:bodyPr rtlCol="0">
            <a:noAutofit/>
          </a:bodyPr>
          <a:lstStyle>
            <a:lvl1pPr marL="0" indent="0">
              <a:buNone/>
              <a:defRPr sz="2800">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6" name="Picture Placeholder 2"/>
          <p:cNvSpPr>
            <a:spLocks noGrp="1"/>
          </p:cNvSpPr>
          <p:nvPr>
            <p:ph type="pic" idx="12"/>
          </p:nvPr>
        </p:nvSpPr>
        <p:spPr>
          <a:xfrm>
            <a:off x="7823200" y="4041648"/>
            <a:ext cx="4064000" cy="1676400"/>
          </a:xfrm>
        </p:spPr>
        <p:txBody>
          <a:bodyPr rtlCol="0">
            <a:noAutofit/>
          </a:bodyPr>
          <a:lstStyle>
            <a:lvl1pPr marL="0" indent="0">
              <a:buNone/>
              <a:defRPr sz="2800">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8" name="Content Placeholder 2"/>
          <p:cNvSpPr>
            <a:spLocks noGrp="1"/>
          </p:cNvSpPr>
          <p:nvPr>
            <p:ph idx="14"/>
          </p:nvPr>
        </p:nvSpPr>
        <p:spPr>
          <a:xfrm>
            <a:off x="304800" y="4038600"/>
            <a:ext cx="7315200" cy="533400"/>
          </a:xfrm>
        </p:spPr>
        <p:txBody>
          <a:bodyPr>
            <a:noAutofit/>
          </a:bodyPr>
          <a:lstStyle>
            <a:lvl1pPr marL="0" indent="0">
              <a:buNone/>
              <a:defRPr sz="2800" baseline="0">
                <a:solidFill>
                  <a:srgbClr val="FFEB4B"/>
                </a:solidFill>
                <a:effectLst>
                  <a:outerShdw blurRad="38100" dist="38100" dir="2700000" algn="tl">
                    <a:srgbClr val="000000">
                      <a:alpha val="43137"/>
                    </a:srgbClr>
                  </a:outerShdw>
                </a:effectLst>
                <a:latin typeface="+mj-lt"/>
              </a:defRPr>
            </a:lvl1pPr>
            <a:lvl2pPr marL="228600" indent="-228600">
              <a:buFont typeface="Wingdings" pitchFamily="2" charset="2"/>
              <a:buChar char="§"/>
              <a:defRPr sz="2400"/>
            </a:lvl2pPr>
            <a:lvl3pPr marL="457200" indent="-228600">
              <a:buFont typeface="Verdana" pitchFamily="34" charset="0"/>
              <a:buChar char="−"/>
              <a:defRPr sz="2000"/>
            </a:lvl3pPr>
          </a:lstStyle>
          <a:p>
            <a:pPr lvl="0"/>
            <a:r>
              <a:rPr lang="en-US"/>
              <a:t>Edit Master text styles</a:t>
            </a:r>
          </a:p>
        </p:txBody>
      </p:sp>
      <p:sp>
        <p:nvSpPr>
          <p:cNvPr id="10" name="Content Placeholder 2"/>
          <p:cNvSpPr>
            <a:spLocks noGrp="1"/>
          </p:cNvSpPr>
          <p:nvPr>
            <p:ph idx="11"/>
          </p:nvPr>
        </p:nvSpPr>
        <p:spPr>
          <a:xfrm>
            <a:off x="304800" y="1905000"/>
            <a:ext cx="7315200" cy="2057400"/>
          </a:xfrm>
        </p:spPr>
        <p:txBody>
          <a:bodyPr>
            <a:noAutofit/>
          </a:bodyPr>
          <a:lstStyle>
            <a:lvl1pPr>
              <a:defRPr sz="2800">
                <a:latin typeface="+mj-lt"/>
              </a:defRPr>
            </a:lvl1pPr>
            <a:lvl2pPr>
              <a:defRPr sz="2400">
                <a:latin typeface="+mj-lt"/>
              </a:defRPr>
            </a:lvl2pPr>
            <a:lvl3pPr>
              <a:defRPr sz="2000">
                <a:latin typeface="+mj-lt"/>
              </a:defRPr>
            </a:lvl3pPr>
            <a:lvl4pPr>
              <a:defRPr sz="1800">
                <a:latin typeface="+mj-lt"/>
              </a:defRPr>
            </a:lvl4pPr>
            <a:lvl5pPr>
              <a:defRPr sz="1800">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2"/>
          <p:cNvSpPr>
            <a:spLocks noGrp="1"/>
          </p:cNvSpPr>
          <p:nvPr>
            <p:ph idx="15"/>
          </p:nvPr>
        </p:nvSpPr>
        <p:spPr>
          <a:xfrm>
            <a:off x="304800" y="4572000"/>
            <a:ext cx="7315200" cy="2057400"/>
          </a:xfrm>
        </p:spPr>
        <p:txBody>
          <a:bodyPr>
            <a:noAutofit/>
          </a:bodyPr>
          <a:lstStyle>
            <a:lvl1pPr>
              <a:defRPr sz="2800">
                <a:latin typeface="+mj-lt"/>
              </a:defRPr>
            </a:lvl1pPr>
            <a:lvl2pPr>
              <a:defRPr sz="2400">
                <a:latin typeface="+mj-lt"/>
              </a:defRPr>
            </a:lvl2pPr>
            <a:lvl3pPr>
              <a:defRPr sz="2000">
                <a:latin typeface="+mj-lt"/>
              </a:defRPr>
            </a:lvl3pPr>
            <a:lvl4pPr>
              <a:defRPr sz="1800">
                <a:latin typeface="+mj-lt"/>
              </a:defRPr>
            </a:lvl4pPr>
            <a:lvl5pPr>
              <a:defRPr sz="1800">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2">
            <a:extLst>
              <a:ext uri="{FF2B5EF4-FFF2-40B4-BE49-F238E27FC236}">
                <a16:creationId xmlns:a16="http://schemas.microsoft.com/office/drawing/2014/main" id="{2CA02264-4A10-EC10-EAFD-45161A926100}"/>
              </a:ext>
            </a:extLst>
          </p:cNvPr>
          <p:cNvSpPr>
            <a:spLocks noGrp="1"/>
          </p:cNvSpPr>
          <p:nvPr>
            <p:ph type="sldNum" sz="quarter" idx="4"/>
          </p:nvPr>
        </p:nvSpPr>
        <p:spPr>
          <a:xfrm>
            <a:off x="9353549" y="743705"/>
            <a:ext cx="2743200" cy="365125"/>
          </a:xfrm>
          <a:prstGeom prst="rect">
            <a:avLst/>
          </a:prstGeom>
        </p:spPr>
        <p:txBody>
          <a:bodyPr vert="horz" lIns="91440" tIns="45720" rIns="91440" bIns="45720" rtlCol="0" anchor="ctr"/>
          <a:lstStyle>
            <a:lvl1pPr algn="r">
              <a:defRPr sz="1400" b="1">
                <a:solidFill>
                  <a:schemeClr val="bg1"/>
                </a:solidFill>
              </a:defRPr>
            </a:lvl1pPr>
          </a:lstStyle>
          <a:p>
            <a:fld id="{DA88640A-8519-4D1E-B31E-E5F41550D215}"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ption - Horizontal">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320"/>
            <a:ext cx="10713880" cy="762000"/>
          </a:xfrm>
        </p:spPr>
        <p:txBody>
          <a:bodyPr>
            <a:noAutofit/>
          </a:bodyPr>
          <a:lstStyle>
            <a:lvl1pPr>
              <a:defRPr>
                <a:latin typeface="+mj-lt"/>
              </a:defRPr>
            </a:lvl1pPr>
          </a:lstStyle>
          <a:p>
            <a:r>
              <a:rPr lang="en-US"/>
              <a:t>Click to edit Master title style</a:t>
            </a:r>
            <a:endParaRPr lang="en-US" dirty="0"/>
          </a:p>
        </p:txBody>
      </p:sp>
      <p:sp>
        <p:nvSpPr>
          <p:cNvPr id="3" name="Content Placeholder 2"/>
          <p:cNvSpPr>
            <a:spLocks noGrp="1"/>
          </p:cNvSpPr>
          <p:nvPr>
            <p:ph idx="1"/>
          </p:nvPr>
        </p:nvSpPr>
        <p:spPr>
          <a:xfrm>
            <a:off x="304800" y="1371600"/>
            <a:ext cx="5486400" cy="990600"/>
          </a:xfrm>
        </p:spPr>
        <p:txBody>
          <a:bodyPr anchor="b">
            <a:noAutofit/>
          </a:bodyPr>
          <a:lstStyle>
            <a:lvl1pPr marL="0" indent="0">
              <a:buNone/>
              <a:defRPr sz="2600" baseline="0">
                <a:solidFill>
                  <a:srgbClr val="FFEB4B"/>
                </a:solidFill>
                <a:effectLst>
                  <a:outerShdw blurRad="38100" dist="38100" dir="2700000" algn="tl">
                    <a:srgbClr val="000000">
                      <a:alpha val="43137"/>
                    </a:srgbClr>
                  </a:outerShdw>
                </a:effectLst>
                <a:latin typeface="+mj-lt"/>
              </a:defRPr>
            </a:lvl1pPr>
            <a:lvl2pPr marL="228600" indent="-228600">
              <a:buFont typeface="Wingdings" pitchFamily="2" charset="2"/>
              <a:buChar char="§"/>
              <a:defRPr sz="2400"/>
            </a:lvl2pPr>
            <a:lvl3pPr marL="457200" indent="-228600">
              <a:buFont typeface="Verdana" pitchFamily="34" charset="0"/>
              <a:buChar char="−"/>
              <a:defRPr sz="2000"/>
            </a:lvl3pPr>
          </a:lstStyle>
          <a:p>
            <a:pPr lvl="0"/>
            <a:r>
              <a:rPr lang="en-US"/>
              <a:t>Edit Master text styles</a:t>
            </a:r>
          </a:p>
        </p:txBody>
      </p:sp>
      <p:sp>
        <p:nvSpPr>
          <p:cNvPr id="8" name="Content Placeholder 2"/>
          <p:cNvSpPr>
            <a:spLocks noGrp="1"/>
          </p:cNvSpPr>
          <p:nvPr>
            <p:ph idx="14"/>
          </p:nvPr>
        </p:nvSpPr>
        <p:spPr>
          <a:xfrm>
            <a:off x="6502400" y="1371600"/>
            <a:ext cx="5486400" cy="990600"/>
          </a:xfrm>
        </p:spPr>
        <p:txBody>
          <a:bodyPr anchor="b">
            <a:noAutofit/>
          </a:bodyPr>
          <a:lstStyle>
            <a:lvl1pPr marL="0" indent="0">
              <a:buNone/>
              <a:defRPr lang="en-US" sz="2600" b="1" kern="1200" baseline="0" dirty="0" smtClean="0">
                <a:solidFill>
                  <a:srgbClr val="FFEB4B"/>
                </a:solidFill>
                <a:effectLst>
                  <a:outerShdw blurRad="38100" dist="38100" dir="2700000" algn="tl">
                    <a:srgbClr val="000000">
                      <a:alpha val="43137"/>
                    </a:srgbClr>
                  </a:outerShdw>
                </a:effectLst>
                <a:latin typeface="+mj-lt"/>
                <a:ea typeface="Verdana" pitchFamily="34" charset="0"/>
                <a:cs typeface="Verdana" pitchFamily="34" charset="0"/>
              </a:defRPr>
            </a:lvl1pPr>
            <a:lvl2pPr marL="228600" indent="-228600">
              <a:buFont typeface="Wingdings" pitchFamily="2" charset="2"/>
              <a:buChar char="§"/>
              <a:defRPr sz="2400"/>
            </a:lvl2pPr>
            <a:lvl3pPr marL="457200" indent="-228600">
              <a:buFont typeface="Verdana" pitchFamily="34" charset="0"/>
              <a:buChar char="−"/>
              <a:defRPr sz="2000"/>
            </a:lvl3pPr>
          </a:lstStyle>
          <a:p>
            <a:pPr lvl="0"/>
            <a:r>
              <a:rPr lang="en-US"/>
              <a:t>Edit Master text styles</a:t>
            </a:r>
          </a:p>
        </p:txBody>
      </p:sp>
      <p:sp>
        <p:nvSpPr>
          <p:cNvPr id="10" name="Content Placeholder 2"/>
          <p:cNvSpPr>
            <a:spLocks noGrp="1"/>
          </p:cNvSpPr>
          <p:nvPr>
            <p:ph idx="11"/>
          </p:nvPr>
        </p:nvSpPr>
        <p:spPr>
          <a:xfrm>
            <a:off x="304800" y="2362200"/>
            <a:ext cx="5486400" cy="4111752"/>
          </a:xfrm>
        </p:spPr>
        <p:txBody>
          <a:bodyPr>
            <a:noAutofit/>
          </a:bodyPr>
          <a:lstStyle>
            <a:lvl1pPr>
              <a:defRPr sz="2800">
                <a:latin typeface="+mj-lt"/>
              </a:defRPr>
            </a:lvl1pPr>
            <a:lvl2pPr>
              <a:defRPr sz="2400">
                <a:latin typeface="+mj-lt"/>
              </a:defRPr>
            </a:lvl2pPr>
            <a:lvl3pPr>
              <a:defRPr sz="2000">
                <a:latin typeface="+mj-lt"/>
              </a:defRPr>
            </a:lvl3pPr>
            <a:lvl4pPr>
              <a:defRPr sz="1800">
                <a:latin typeface="+mj-lt"/>
              </a:defRPr>
            </a:lvl4pPr>
            <a:lvl5pPr>
              <a:defRPr sz="1800">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2"/>
          <p:cNvSpPr>
            <a:spLocks noGrp="1"/>
          </p:cNvSpPr>
          <p:nvPr>
            <p:ph idx="15"/>
          </p:nvPr>
        </p:nvSpPr>
        <p:spPr>
          <a:xfrm>
            <a:off x="6502400" y="2362200"/>
            <a:ext cx="5486400" cy="4111752"/>
          </a:xfrm>
        </p:spPr>
        <p:txBody>
          <a:bodyPr>
            <a:noAutofit/>
          </a:bodyPr>
          <a:lstStyle>
            <a:lvl1pPr>
              <a:defRPr sz="2800">
                <a:latin typeface="+mj-lt"/>
              </a:defRPr>
            </a:lvl1pPr>
            <a:lvl2pPr>
              <a:defRPr sz="2400">
                <a:latin typeface="+mj-lt"/>
              </a:defRPr>
            </a:lvl2pPr>
            <a:lvl3pPr>
              <a:defRPr sz="2000">
                <a:latin typeface="+mj-lt"/>
              </a:defRPr>
            </a:lvl3pPr>
            <a:lvl4pPr>
              <a:defRPr sz="1800">
                <a:latin typeface="+mj-lt"/>
              </a:defRPr>
            </a:lvl4pPr>
            <a:lvl5pPr>
              <a:defRPr sz="1800">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2">
            <a:extLst>
              <a:ext uri="{FF2B5EF4-FFF2-40B4-BE49-F238E27FC236}">
                <a16:creationId xmlns:a16="http://schemas.microsoft.com/office/drawing/2014/main" id="{D2259AF9-2344-B2BE-4702-1E96FA931256}"/>
              </a:ext>
            </a:extLst>
          </p:cNvPr>
          <p:cNvSpPr>
            <a:spLocks noGrp="1"/>
          </p:cNvSpPr>
          <p:nvPr>
            <p:ph type="sldNum" sz="quarter" idx="4"/>
          </p:nvPr>
        </p:nvSpPr>
        <p:spPr>
          <a:xfrm>
            <a:off x="9353549" y="743705"/>
            <a:ext cx="2743200" cy="365125"/>
          </a:xfrm>
          <a:prstGeom prst="rect">
            <a:avLst/>
          </a:prstGeom>
        </p:spPr>
        <p:txBody>
          <a:bodyPr vert="horz" lIns="91440" tIns="45720" rIns="91440" bIns="45720" rtlCol="0" anchor="ctr"/>
          <a:lstStyle>
            <a:lvl1pPr algn="r">
              <a:defRPr sz="1400" b="1">
                <a:solidFill>
                  <a:schemeClr val="bg1"/>
                </a:solidFill>
              </a:defRPr>
            </a:lvl1pPr>
          </a:lstStyle>
          <a:p>
            <a:fld id="{DA88640A-8519-4D1E-B31E-E5F41550D215}"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ramed Graphic with Title">
    <p:spTree>
      <p:nvGrpSpPr>
        <p:cNvPr id="1" name=""/>
        <p:cNvGrpSpPr/>
        <p:nvPr/>
      </p:nvGrpSpPr>
      <p:grpSpPr>
        <a:xfrm>
          <a:off x="0" y="0"/>
          <a:ext cx="0" cy="0"/>
          <a:chOff x="0" y="0"/>
          <a:chExt cx="0" cy="0"/>
        </a:xfrm>
      </p:grpSpPr>
      <p:sp>
        <p:nvSpPr>
          <p:cNvPr id="15" name="Content Placeholder 14"/>
          <p:cNvSpPr>
            <a:spLocks noGrp="1"/>
          </p:cNvSpPr>
          <p:nvPr>
            <p:ph sz="quarter" idx="11"/>
          </p:nvPr>
        </p:nvSpPr>
        <p:spPr>
          <a:xfrm>
            <a:off x="2438400" y="1219200"/>
            <a:ext cx="7315200" cy="457200"/>
          </a:xfrm>
        </p:spPr>
        <p:txBody>
          <a:bodyPr>
            <a:normAutofit/>
          </a:bodyPr>
          <a:lstStyle>
            <a:lvl1pPr algn="ctr">
              <a:buNone/>
              <a:defRPr sz="2400" baseline="0">
                <a:solidFill>
                  <a:srgbClr val="FFE646"/>
                </a:solidFill>
                <a:latin typeface="+mj-lt"/>
              </a:defRPr>
            </a:lvl1pPr>
          </a:lstStyle>
          <a:p>
            <a:pPr lvl="0"/>
            <a:r>
              <a:rPr lang="en-US"/>
              <a:t>Edit Master text styles</a:t>
            </a:r>
          </a:p>
        </p:txBody>
      </p:sp>
      <p:sp>
        <p:nvSpPr>
          <p:cNvPr id="11" name="Title 1"/>
          <p:cNvSpPr>
            <a:spLocks noGrp="1"/>
          </p:cNvSpPr>
          <p:nvPr>
            <p:ph type="title"/>
          </p:nvPr>
        </p:nvSpPr>
        <p:spPr>
          <a:xfrm>
            <a:off x="1143000" y="274320"/>
            <a:ext cx="10713880" cy="762000"/>
          </a:xfrm>
        </p:spPr>
        <p:txBody>
          <a:bodyPr>
            <a:noAutofit/>
          </a:bodyPr>
          <a:lstStyle>
            <a:lvl1pPr>
              <a:defRPr>
                <a:latin typeface="+mj-lt"/>
              </a:defRPr>
            </a:lvl1pPr>
          </a:lstStyle>
          <a:p>
            <a:r>
              <a:rPr lang="en-US"/>
              <a:t>Click to edit Master title style</a:t>
            </a:r>
            <a:endParaRPr lang="en-US" dirty="0"/>
          </a:p>
        </p:txBody>
      </p:sp>
      <p:sp>
        <p:nvSpPr>
          <p:cNvPr id="13" name="Picture Placeholder 2"/>
          <p:cNvSpPr>
            <a:spLocks noGrp="1"/>
          </p:cNvSpPr>
          <p:nvPr>
            <p:ph type="pic" idx="10"/>
          </p:nvPr>
        </p:nvSpPr>
        <p:spPr>
          <a:xfrm>
            <a:off x="406400" y="1905000"/>
            <a:ext cx="11379200" cy="4724400"/>
          </a:xfrm>
        </p:spPr>
        <p:txBody>
          <a:bodyPr rtlCol="0">
            <a:noAutofit/>
          </a:bodyPr>
          <a:lstStyle>
            <a:lvl1pPr marL="0" indent="0">
              <a:buNone/>
              <a:defRPr sz="2800">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5" name="Slide Number Placeholder 2">
            <a:extLst>
              <a:ext uri="{FF2B5EF4-FFF2-40B4-BE49-F238E27FC236}">
                <a16:creationId xmlns:a16="http://schemas.microsoft.com/office/drawing/2014/main" id="{FFB6FB2B-B898-78A5-30EB-23373024A181}"/>
              </a:ext>
            </a:extLst>
          </p:cNvPr>
          <p:cNvSpPr>
            <a:spLocks noGrp="1"/>
          </p:cNvSpPr>
          <p:nvPr>
            <p:ph type="sldNum" sz="quarter" idx="4"/>
          </p:nvPr>
        </p:nvSpPr>
        <p:spPr>
          <a:xfrm>
            <a:off x="9353549" y="743705"/>
            <a:ext cx="2743200" cy="365125"/>
          </a:xfrm>
          <a:prstGeom prst="rect">
            <a:avLst/>
          </a:prstGeom>
        </p:spPr>
        <p:txBody>
          <a:bodyPr vert="horz" lIns="91440" tIns="45720" rIns="91440" bIns="45720" rtlCol="0" anchor="ctr"/>
          <a:lstStyle>
            <a:lvl1pPr algn="r">
              <a:defRPr sz="1400" b="1">
                <a:solidFill>
                  <a:schemeClr val="bg1"/>
                </a:solidFill>
              </a:defRPr>
            </a:lvl1pPr>
          </a:lstStyle>
          <a:p>
            <a:fld id="{DA88640A-8519-4D1E-B31E-E5F41550D215}"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Full Slide Graphic">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0" y="0"/>
            <a:ext cx="12192000" cy="6858000"/>
          </a:xfrm>
        </p:spPr>
        <p:txBody>
          <a:bodyPr rtlCol="0">
            <a:normAutofit/>
          </a:bodyPr>
          <a:lstStyle>
            <a:lvl1pPr>
              <a:buNone/>
              <a:defRPr>
                <a:latin typeface="+mj-lt"/>
              </a:defRPr>
            </a:lvl1pPr>
          </a:lstStyle>
          <a:p>
            <a:pPr lvl="0"/>
            <a:r>
              <a:rPr lang="en-US" noProof="0" dirty="0"/>
              <a:t>Click icon to add picture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w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tx1"/>
            </a:gs>
            <a:gs pos="100000">
              <a:srgbClr val="0033CC"/>
            </a:gs>
          </a:gsLst>
          <a:lin ang="5400000"/>
        </a:gradFill>
        <a:effectLst/>
      </p:bgPr>
    </p:bg>
    <p:spTree>
      <p:nvGrpSpPr>
        <p:cNvPr id="1" name=""/>
        <p:cNvGrpSpPr/>
        <p:nvPr/>
      </p:nvGrpSpPr>
      <p:grpSpPr>
        <a:xfrm>
          <a:off x="0" y="0"/>
          <a:ext cx="0" cy="0"/>
          <a:chOff x="0" y="0"/>
          <a:chExt cx="0" cy="0"/>
        </a:xfrm>
      </p:grpSpPr>
      <p:sp>
        <p:nvSpPr>
          <p:cNvPr id="6" name="Rectangle 131"/>
          <p:cNvSpPr>
            <a:spLocks noChangeArrowheads="1"/>
          </p:cNvSpPr>
          <p:nvPr userDrawn="1"/>
        </p:nvSpPr>
        <p:spPr bwMode="auto">
          <a:xfrm>
            <a:off x="0" y="122367"/>
            <a:ext cx="12192000" cy="1061829"/>
          </a:xfrm>
          <a:prstGeom prst="rect">
            <a:avLst/>
          </a:prstGeom>
          <a:gradFill flip="none" rotWithShape="1">
            <a:gsLst>
              <a:gs pos="69000">
                <a:srgbClr val="00185E"/>
              </a:gs>
              <a:gs pos="32000">
                <a:srgbClr val="0033CC"/>
              </a:gs>
            </a:gsLst>
            <a:lin ang="2700000" scaled="1"/>
            <a:tileRect/>
          </a:gradFill>
          <a:ln w="12700">
            <a:noFill/>
            <a:miter lim="800000"/>
            <a:headEnd/>
            <a:tailEnd/>
          </a:ln>
          <a:scene3d>
            <a:camera prst="orthographicFront"/>
            <a:lightRig rig="threePt" dir="t"/>
          </a:scene3d>
          <a:sp3d>
            <a:bevelT/>
          </a:sp3d>
        </p:spPr>
        <p:txBody>
          <a:bodyPr tIns="731520" anchor="ctr">
            <a:spAutoFit/>
          </a:bodyPr>
          <a:lstStyle/>
          <a:p>
            <a:pPr fontAlgn="auto">
              <a:spcBef>
                <a:spcPts val="0"/>
              </a:spcBef>
              <a:spcAft>
                <a:spcPct val="30000"/>
              </a:spcAft>
              <a:buClr>
                <a:srgbClr val="FFCC00"/>
              </a:buClr>
              <a:buFont typeface="Wingdings" pitchFamily="2" charset="2"/>
              <a:buChar char="§"/>
              <a:defRPr/>
            </a:pPr>
            <a:endParaRPr lang="en-US" dirty="0">
              <a:latin typeface="+mn-lt"/>
              <a:cs typeface="+mn-cs"/>
            </a:endParaRPr>
          </a:p>
        </p:txBody>
      </p:sp>
      <p:sp>
        <p:nvSpPr>
          <p:cNvPr id="2" name="Title Placeholder 1"/>
          <p:cNvSpPr>
            <a:spLocks noGrp="1"/>
          </p:cNvSpPr>
          <p:nvPr>
            <p:ph type="title"/>
          </p:nvPr>
        </p:nvSpPr>
        <p:spPr>
          <a:xfrm>
            <a:off x="1143000" y="274639"/>
            <a:ext cx="10511367" cy="758825"/>
          </a:xfrm>
          <a:prstGeom prst="rect">
            <a:avLst/>
          </a:prstGeom>
        </p:spPr>
        <p:txBody>
          <a:bodyPr vert="horz" lIns="91440" tIns="45720" rIns="91440" bIns="45720" rtlCol="0" anchor="ctr">
            <a:normAutofit/>
          </a:bodyPr>
          <a:lstStyle/>
          <a:p>
            <a:endParaRPr lang="en-US" dirty="0"/>
          </a:p>
        </p:txBody>
      </p:sp>
      <p:sp>
        <p:nvSpPr>
          <p:cNvPr id="12294" name="Text Placeholder 2"/>
          <p:cNvSpPr>
            <a:spLocks noGrp="1"/>
          </p:cNvSpPr>
          <p:nvPr>
            <p:ph type="body" idx="1"/>
          </p:nvPr>
        </p:nvSpPr>
        <p:spPr bwMode="auto">
          <a:xfrm>
            <a:off x="304800" y="13716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a:p>
        </p:txBody>
      </p:sp>
      <p:pic>
        <p:nvPicPr>
          <p:cNvPr id="12295" name="Picture 775" descr="C:\WINNT\Profiles\sstecchi\Desktop\Clipart\County Logos\Sigcolor2.WMF"/>
          <p:cNvPicPr>
            <a:picLocks noChangeArrowheads="1"/>
          </p:cNvPicPr>
          <p:nvPr userDrawn="1"/>
        </p:nvPicPr>
        <p:blipFill>
          <a:blip r:embed="rId10" cstate="print">
            <a:lum bright="10000" contrast="-16000"/>
            <a:extLst>
              <a:ext uri="{28A0092B-C50C-407E-A947-70E740481C1C}">
                <a14:useLocalDpi xmlns:a14="http://schemas.microsoft.com/office/drawing/2010/main" val="0"/>
              </a:ext>
            </a:extLst>
          </a:blip>
          <a:srcRect/>
          <a:stretch>
            <a:fillRect/>
          </a:stretch>
        </p:blipFill>
        <p:spPr bwMode="auto">
          <a:xfrm>
            <a:off x="95251" y="190500"/>
            <a:ext cx="1005840" cy="914400"/>
          </a:xfrm>
          <a:prstGeom prst="rect">
            <a:avLst/>
          </a:prstGeom>
          <a:noFill/>
          <a:ln w="9525">
            <a:noFill/>
            <a:miter lim="800000"/>
            <a:headEnd/>
            <a:tailEnd/>
          </a:ln>
        </p:spPr>
      </p:pic>
      <p:sp>
        <p:nvSpPr>
          <p:cNvPr id="3" name="Slide Number Placeholder 2">
            <a:extLst>
              <a:ext uri="{FF2B5EF4-FFF2-40B4-BE49-F238E27FC236}">
                <a16:creationId xmlns:a16="http://schemas.microsoft.com/office/drawing/2014/main" id="{910E98A8-6184-4FB0-91BD-6BA903E2E7F5}"/>
              </a:ext>
            </a:extLst>
          </p:cNvPr>
          <p:cNvSpPr>
            <a:spLocks noGrp="1"/>
          </p:cNvSpPr>
          <p:nvPr>
            <p:ph type="sldNum" sz="quarter" idx="4"/>
          </p:nvPr>
        </p:nvSpPr>
        <p:spPr>
          <a:xfrm>
            <a:off x="9353549" y="743705"/>
            <a:ext cx="2743200" cy="365125"/>
          </a:xfrm>
          <a:prstGeom prst="rect">
            <a:avLst/>
          </a:prstGeom>
        </p:spPr>
        <p:txBody>
          <a:bodyPr vert="horz" lIns="91440" tIns="45720" rIns="91440" bIns="45720" rtlCol="0" anchor="ctr"/>
          <a:lstStyle>
            <a:lvl1pPr algn="r">
              <a:defRPr sz="1400" b="1">
                <a:solidFill>
                  <a:schemeClr val="bg1"/>
                </a:solidFill>
              </a:defRPr>
            </a:lvl1pPr>
          </a:lstStyle>
          <a:p>
            <a:fld id="{DA88640A-8519-4D1E-B31E-E5F41550D215}" type="slidenum">
              <a:rPr lang="en-US" smtClean="0"/>
              <a:pPr/>
              <a:t>‹#›</a:t>
            </a:fld>
            <a:endParaRPr lang="en-US" dirty="0"/>
          </a:p>
        </p:txBody>
      </p:sp>
      <p:sp>
        <p:nvSpPr>
          <p:cNvPr id="4" name="Footer Placeholder 3">
            <a:extLst>
              <a:ext uri="{FF2B5EF4-FFF2-40B4-BE49-F238E27FC236}">
                <a16:creationId xmlns:a16="http://schemas.microsoft.com/office/drawing/2014/main" id="{3EC7A1A5-4DC8-45DF-B05D-EA5ED8F41D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5" name="Date Placeholder 4">
            <a:extLst>
              <a:ext uri="{FF2B5EF4-FFF2-40B4-BE49-F238E27FC236}">
                <a16:creationId xmlns:a16="http://schemas.microsoft.com/office/drawing/2014/main" id="{31D8B24E-C5E8-4546-8C1D-A9BCF253F3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67" r:id="rId1"/>
    <p:sldLayoutId id="2147483666" r:id="rId2"/>
    <p:sldLayoutId id="2147483665" r:id="rId3"/>
    <p:sldLayoutId id="2147483664" r:id="rId4"/>
    <p:sldLayoutId id="2147483663" r:id="rId5"/>
    <p:sldLayoutId id="2147483662" r:id="rId6"/>
    <p:sldLayoutId id="2147483661" r:id="rId7"/>
    <p:sldLayoutId id="2147483668" r:id="rId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rtl="0" eaLnBrk="1" fontAlgn="base" hangingPunct="1">
        <a:spcBef>
          <a:spcPct val="0"/>
        </a:spcBef>
        <a:spcAft>
          <a:spcPct val="0"/>
        </a:spcAft>
        <a:defRPr sz="4000" b="1" kern="1200">
          <a:solidFill>
            <a:srgbClr val="FFEB4B"/>
          </a:solidFill>
          <a:effectLst>
            <a:outerShdw blurRad="38100" dist="38100" dir="2700000" algn="tl">
              <a:srgbClr val="000000">
                <a:alpha val="43137"/>
              </a:srgbClr>
            </a:outerShdw>
          </a:effectLst>
          <a:latin typeface="+mj-lt"/>
          <a:ea typeface="Verdana" pitchFamily="34" charset="0"/>
          <a:cs typeface="Verdana" pitchFamily="34" charset="0"/>
        </a:defRPr>
      </a:lvl1pPr>
      <a:lvl2pPr algn="l" rtl="0" eaLnBrk="1" fontAlgn="base" hangingPunct="1">
        <a:spcBef>
          <a:spcPct val="0"/>
        </a:spcBef>
        <a:spcAft>
          <a:spcPct val="0"/>
        </a:spcAft>
        <a:defRPr sz="4000" b="1">
          <a:solidFill>
            <a:srgbClr val="FFEB4B"/>
          </a:solidFill>
          <a:latin typeface="Century Gothic" pitchFamily="34" charset="0"/>
        </a:defRPr>
      </a:lvl2pPr>
      <a:lvl3pPr algn="l" rtl="0" eaLnBrk="1" fontAlgn="base" hangingPunct="1">
        <a:spcBef>
          <a:spcPct val="0"/>
        </a:spcBef>
        <a:spcAft>
          <a:spcPct val="0"/>
        </a:spcAft>
        <a:defRPr sz="4000" b="1">
          <a:solidFill>
            <a:srgbClr val="FFEB4B"/>
          </a:solidFill>
          <a:latin typeface="Century Gothic" pitchFamily="34" charset="0"/>
        </a:defRPr>
      </a:lvl3pPr>
      <a:lvl4pPr algn="l" rtl="0" eaLnBrk="1" fontAlgn="base" hangingPunct="1">
        <a:spcBef>
          <a:spcPct val="0"/>
        </a:spcBef>
        <a:spcAft>
          <a:spcPct val="0"/>
        </a:spcAft>
        <a:defRPr sz="4000" b="1">
          <a:solidFill>
            <a:srgbClr val="FFEB4B"/>
          </a:solidFill>
          <a:latin typeface="Century Gothic" pitchFamily="34" charset="0"/>
        </a:defRPr>
      </a:lvl4pPr>
      <a:lvl5pPr algn="l" rtl="0" eaLnBrk="1" fontAlgn="base" hangingPunct="1">
        <a:spcBef>
          <a:spcPct val="0"/>
        </a:spcBef>
        <a:spcAft>
          <a:spcPct val="0"/>
        </a:spcAft>
        <a:defRPr sz="4000" b="1">
          <a:solidFill>
            <a:srgbClr val="FFEB4B"/>
          </a:solidFill>
          <a:latin typeface="Century Gothic" pitchFamily="34" charset="0"/>
        </a:defRPr>
      </a:lvl5pPr>
      <a:lvl6pPr marL="457200" algn="l" rtl="0" eaLnBrk="1" fontAlgn="base" hangingPunct="1">
        <a:spcBef>
          <a:spcPct val="0"/>
        </a:spcBef>
        <a:spcAft>
          <a:spcPct val="0"/>
        </a:spcAft>
        <a:defRPr sz="4000" b="1">
          <a:solidFill>
            <a:srgbClr val="FFEB4B"/>
          </a:solidFill>
          <a:latin typeface="Century Gothic" pitchFamily="34" charset="0"/>
        </a:defRPr>
      </a:lvl6pPr>
      <a:lvl7pPr marL="914400" algn="l" rtl="0" eaLnBrk="1" fontAlgn="base" hangingPunct="1">
        <a:spcBef>
          <a:spcPct val="0"/>
        </a:spcBef>
        <a:spcAft>
          <a:spcPct val="0"/>
        </a:spcAft>
        <a:defRPr sz="4000" b="1">
          <a:solidFill>
            <a:srgbClr val="FFEB4B"/>
          </a:solidFill>
          <a:latin typeface="Century Gothic" pitchFamily="34" charset="0"/>
        </a:defRPr>
      </a:lvl7pPr>
      <a:lvl8pPr marL="1371600" algn="l" rtl="0" eaLnBrk="1" fontAlgn="base" hangingPunct="1">
        <a:spcBef>
          <a:spcPct val="0"/>
        </a:spcBef>
        <a:spcAft>
          <a:spcPct val="0"/>
        </a:spcAft>
        <a:defRPr sz="4000" b="1">
          <a:solidFill>
            <a:srgbClr val="FFEB4B"/>
          </a:solidFill>
          <a:latin typeface="Century Gothic" pitchFamily="34" charset="0"/>
        </a:defRPr>
      </a:lvl8pPr>
      <a:lvl9pPr marL="1828800" algn="l" rtl="0" eaLnBrk="1" fontAlgn="base" hangingPunct="1">
        <a:spcBef>
          <a:spcPct val="0"/>
        </a:spcBef>
        <a:spcAft>
          <a:spcPct val="0"/>
        </a:spcAft>
        <a:defRPr sz="4000" b="1">
          <a:solidFill>
            <a:srgbClr val="FFEB4B"/>
          </a:solidFill>
          <a:latin typeface="Century Gothic" pitchFamily="34" charset="0"/>
        </a:defRPr>
      </a:lvl9pPr>
    </p:titleStyle>
    <p:bodyStyle>
      <a:lvl1pPr marL="228600" indent="-228600" algn="l" rtl="0" eaLnBrk="1" fontAlgn="base" hangingPunct="1">
        <a:spcBef>
          <a:spcPts val="600"/>
        </a:spcBef>
        <a:spcAft>
          <a:spcPct val="0"/>
        </a:spcAft>
        <a:buClr>
          <a:schemeClr val="bg1"/>
        </a:buClr>
        <a:buFont typeface="Wingdings" pitchFamily="2" charset="2"/>
        <a:buChar char="§"/>
        <a:defRPr sz="3200" b="1" kern="1200">
          <a:solidFill>
            <a:schemeClr val="bg1"/>
          </a:solidFill>
          <a:latin typeface="+mj-lt"/>
          <a:ea typeface="Verdana" pitchFamily="34" charset="0"/>
          <a:cs typeface="Verdana" pitchFamily="34" charset="0"/>
        </a:defRPr>
      </a:lvl1pPr>
      <a:lvl2pPr marL="457200" indent="-228600" algn="l" rtl="0" eaLnBrk="1" fontAlgn="base" hangingPunct="1">
        <a:spcBef>
          <a:spcPts val="600"/>
        </a:spcBef>
        <a:spcAft>
          <a:spcPct val="0"/>
        </a:spcAft>
        <a:buClr>
          <a:schemeClr val="bg1"/>
        </a:buClr>
        <a:buFont typeface="Arial" charset="0"/>
        <a:buChar char="–"/>
        <a:defRPr sz="2800" b="1" kern="1200">
          <a:solidFill>
            <a:schemeClr val="bg1"/>
          </a:solidFill>
          <a:latin typeface="Verdana" pitchFamily="34" charset="0"/>
          <a:ea typeface="Verdana" pitchFamily="34" charset="0"/>
          <a:cs typeface="Verdana" pitchFamily="34" charset="0"/>
        </a:defRPr>
      </a:lvl2pPr>
      <a:lvl3pPr marL="685800" indent="-228600" algn="l" rtl="0" eaLnBrk="1" fontAlgn="base" hangingPunct="1">
        <a:spcBef>
          <a:spcPts val="600"/>
        </a:spcBef>
        <a:spcAft>
          <a:spcPct val="0"/>
        </a:spcAft>
        <a:buClr>
          <a:schemeClr val="bg1"/>
        </a:buClr>
        <a:buFont typeface="Arial" charset="0"/>
        <a:buChar char="•"/>
        <a:defRPr sz="2400" b="1" kern="1200">
          <a:solidFill>
            <a:schemeClr val="bg1"/>
          </a:solidFill>
          <a:latin typeface="Verdana" pitchFamily="34" charset="0"/>
          <a:ea typeface="Verdana" pitchFamily="34" charset="0"/>
          <a:cs typeface="Verdana" pitchFamily="34" charset="0"/>
        </a:defRPr>
      </a:lvl3pPr>
      <a:lvl4pPr marL="914400" indent="-228600" algn="l" rtl="0" eaLnBrk="1" fontAlgn="base" hangingPunct="1">
        <a:spcBef>
          <a:spcPts val="600"/>
        </a:spcBef>
        <a:spcAft>
          <a:spcPct val="0"/>
        </a:spcAft>
        <a:buClr>
          <a:schemeClr val="bg1"/>
        </a:buClr>
        <a:buFont typeface="Arial" charset="0"/>
        <a:buChar char="–"/>
        <a:defRPr sz="2000" b="1" kern="1200">
          <a:solidFill>
            <a:schemeClr val="bg1"/>
          </a:solidFill>
          <a:latin typeface="Verdana" pitchFamily="34" charset="0"/>
          <a:ea typeface="Verdana" pitchFamily="34" charset="0"/>
          <a:cs typeface="Verdana" pitchFamily="34" charset="0"/>
        </a:defRPr>
      </a:lvl4pPr>
      <a:lvl5pPr marL="1143000" indent="-228600" algn="l" rtl="0" eaLnBrk="1" fontAlgn="base" hangingPunct="1">
        <a:spcBef>
          <a:spcPts val="600"/>
        </a:spcBef>
        <a:spcAft>
          <a:spcPct val="0"/>
        </a:spcAft>
        <a:buClr>
          <a:schemeClr val="bg1"/>
        </a:buClr>
        <a:buFont typeface="Arial" charset="0"/>
        <a:buChar char="»"/>
        <a:defRPr sz="2000" b="1" kern="1200">
          <a:solidFill>
            <a:schemeClr val="bg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200400"/>
            <a:ext cx="10363200" cy="1470025"/>
          </a:xfrm>
        </p:spPr>
        <p:txBody>
          <a:bodyPr/>
          <a:lstStyle/>
          <a:p>
            <a:r>
              <a:rPr lang="en-US" dirty="0"/>
              <a:t>Public Hearing</a:t>
            </a:r>
            <a:br>
              <a:rPr lang="en-US" dirty="0"/>
            </a:br>
            <a:br>
              <a:rPr lang="en-US" sz="3600" dirty="0"/>
            </a:br>
            <a:r>
              <a:rPr lang="en-US" dirty="0"/>
              <a:t>Rent Stabilization Ordinance</a:t>
            </a:r>
            <a:br>
              <a:rPr lang="en-US" dirty="0"/>
            </a:br>
            <a:endParaRPr lang="en-US" dirty="0"/>
          </a:p>
        </p:txBody>
      </p:sp>
      <p:sp>
        <p:nvSpPr>
          <p:cNvPr id="3" name="Subtitle 2"/>
          <p:cNvSpPr>
            <a:spLocks noGrp="1"/>
          </p:cNvSpPr>
          <p:nvPr>
            <p:ph type="subTitle" idx="1"/>
          </p:nvPr>
        </p:nvSpPr>
        <p:spPr/>
        <p:txBody>
          <a:bodyPr/>
          <a:lstStyle/>
          <a:p>
            <a:r>
              <a:rPr lang="en-US" dirty="0"/>
              <a:t>Board of County Commissioners</a:t>
            </a:r>
          </a:p>
        </p:txBody>
      </p:sp>
      <p:sp>
        <p:nvSpPr>
          <p:cNvPr id="4" name="Text Placeholder 3"/>
          <p:cNvSpPr>
            <a:spLocks noGrp="1"/>
          </p:cNvSpPr>
          <p:nvPr>
            <p:ph type="body" sz="quarter" idx="10"/>
          </p:nvPr>
        </p:nvSpPr>
        <p:spPr/>
        <p:txBody>
          <a:bodyPr/>
          <a:lstStyle/>
          <a:p>
            <a:r>
              <a:rPr lang="en-US" dirty="0"/>
              <a:t>August 9, 2022</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571A1-755C-4FEC-AA0C-BF60A93FBF9F}"/>
              </a:ext>
            </a:extLst>
          </p:cNvPr>
          <p:cNvSpPr>
            <a:spLocks noGrp="1"/>
          </p:cNvSpPr>
          <p:nvPr>
            <p:ph type="title"/>
          </p:nvPr>
        </p:nvSpPr>
        <p:spPr/>
        <p:txBody>
          <a:bodyPr/>
          <a:lstStyle/>
          <a:p>
            <a:r>
              <a:rPr lang="en-US" dirty="0"/>
              <a:t>Ordinance Review</a:t>
            </a:r>
          </a:p>
        </p:txBody>
      </p:sp>
      <p:sp>
        <p:nvSpPr>
          <p:cNvPr id="3" name="Content Placeholder 2">
            <a:extLst>
              <a:ext uri="{FF2B5EF4-FFF2-40B4-BE49-F238E27FC236}">
                <a16:creationId xmlns:a16="http://schemas.microsoft.com/office/drawing/2014/main" id="{B15ED574-51A0-4FDD-91B5-95FB2CC14A04}"/>
              </a:ext>
            </a:extLst>
          </p:cNvPr>
          <p:cNvSpPr>
            <a:spLocks noGrp="1"/>
          </p:cNvSpPr>
          <p:nvPr>
            <p:ph idx="1"/>
          </p:nvPr>
        </p:nvSpPr>
        <p:spPr/>
        <p:txBody>
          <a:bodyPr/>
          <a:lstStyle/>
          <a:p>
            <a:r>
              <a:rPr lang="en-US" dirty="0"/>
              <a:t>Section 2. </a:t>
            </a:r>
            <a:r>
              <a:rPr lang="en-US" sz="2800" dirty="0"/>
              <a:t>(cont.)</a:t>
            </a:r>
          </a:p>
          <a:p>
            <a:pPr lvl="1"/>
            <a:r>
              <a:rPr lang="en-US" dirty="0"/>
              <a:t>Sec. 25-383. Definitions (cont.)</a:t>
            </a:r>
          </a:p>
          <a:p>
            <a:pPr lvl="2"/>
            <a:r>
              <a:rPr lang="en-US" dirty="0"/>
              <a:t>Rent – Periodic payments due for occupancy under a rental agreement or any other payments designated as “rent”. </a:t>
            </a:r>
            <a:r>
              <a:rPr lang="en-US" u="sng" dirty="0"/>
              <a:t>Includes fees required for mandatory housing services, and does not include optional housing services or utility charges billed separately</a:t>
            </a:r>
            <a:endParaRPr lang="en-US" u="sng" dirty="0">
              <a:solidFill>
                <a:srgbClr val="FF0000"/>
              </a:solidFill>
            </a:endParaRPr>
          </a:p>
          <a:p>
            <a:pPr lvl="2"/>
            <a:r>
              <a:rPr lang="en-US" dirty="0"/>
              <a:t>Rental Agreement – any written agreement, or oral agreement for a duration of less than 1 year</a:t>
            </a:r>
          </a:p>
          <a:p>
            <a:pPr lvl="2"/>
            <a:r>
              <a:rPr lang="en-US" dirty="0"/>
              <a:t>Residential Rental Unit or Rental Unit – any dwelling unit (or portion) located in a multifamily structure containing four (4) or more dwelling units that are rented</a:t>
            </a:r>
            <a:r>
              <a:rPr lang="en-US" strike="sngStrike" dirty="0"/>
              <a:t>, </a:t>
            </a:r>
            <a:r>
              <a:rPr lang="en-US" dirty="0"/>
              <a:t>inclusive with housing services </a:t>
            </a:r>
            <a:r>
              <a:rPr lang="en-US" strike="sngStrike" dirty="0"/>
              <a:t>including parking, common areas and amenities</a:t>
            </a:r>
          </a:p>
        </p:txBody>
      </p:sp>
      <p:sp>
        <p:nvSpPr>
          <p:cNvPr id="4" name="Slide Number Placeholder 3">
            <a:extLst>
              <a:ext uri="{FF2B5EF4-FFF2-40B4-BE49-F238E27FC236}">
                <a16:creationId xmlns:a16="http://schemas.microsoft.com/office/drawing/2014/main" id="{6ACF7311-8F47-42C2-98B6-D185AF776318}"/>
              </a:ext>
            </a:extLst>
          </p:cNvPr>
          <p:cNvSpPr>
            <a:spLocks noGrp="1"/>
          </p:cNvSpPr>
          <p:nvPr>
            <p:ph type="sldNum" sz="quarter" idx="4"/>
          </p:nvPr>
        </p:nvSpPr>
        <p:spPr/>
        <p:txBody>
          <a:bodyPr/>
          <a:lstStyle/>
          <a:p>
            <a:fld id="{DA88640A-8519-4D1E-B31E-E5F41550D215}" type="slidenum">
              <a:rPr lang="en-US" smtClean="0"/>
              <a:pPr/>
              <a:t>10</a:t>
            </a:fld>
            <a:endParaRPr lang="en-US" dirty="0"/>
          </a:p>
        </p:txBody>
      </p:sp>
    </p:spTree>
    <p:extLst>
      <p:ext uri="{BB962C8B-B14F-4D97-AF65-F5344CB8AC3E}">
        <p14:creationId xmlns:p14="http://schemas.microsoft.com/office/powerpoint/2010/main" val="1830130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571A1-755C-4FEC-AA0C-BF60A93FBF9F}"/>
              </a:ext>
            </a:extLst>
          </p:cNvPr>
          <p:cNvSpPr>
            <a:spLocks noGrp="1"/>
          </p:cNvSpPr>
          <p:nvPr>
            <p:ph type="title"/>
          </p:nvPr>
        </p:nvSpPr>
        <p:spPr/>
        <p:txBody>
          <a:bodyPr/>
          <a:lstStyle/>
          <a:p>
            <a:r>
              <a:rPr lang="en-US" dirty="0"/>
              <a:t>Ordinance Review</a:t>
            </a:r>
          </a:p>
        </p:txBody>
      </p:sp>
      <p:sp>
        <p:nvSpPr>
          <p:cNvPr id="3" name="Content Placeholder 2">
            <a:extLst>
              <a:ext uri="{FF2B5EF4-FFF2-40B4-BE49-F238E27FC236}">
                <a16:creationId xmlns:a16="http://schemas.microsoft.com/office/drawing/2014/main" id="{B15ED574-51A0-4FDD-91B5-95FB2CC14A04}"/>
              </a:ext>
            </a:extLst>
          </p:cNvPr>
          <p:cNvSpPr>
            <a:spLocks noGrp="1"/>
          </p:cNvSpPr>
          <p:nvPr>
            <p:ph idx="1"/>
          </p:nvPr>
        </p:nvSpPr>
        <p:spPr/>
        <p:txBody>
          <a:bodyPr/>
          <a:lstStyle/>
          <a:p>
            <a:r>
              <a:rPr lang="en-US" dirty="0"/>
              <a:t>Section 2. </a:t>
            </a:r>
            <a:r>
              <a:rPr lang="en-US" sz="2800" dirty="0"/>
              <a:t>(cont.)</a:t>
            </a:r>
          </a:p>
          <a:p>
            <a:pPr lvl="1"/>
            <a:r>
              <a:rPr lang="en-US" dirty="0"/>
              <a:t>Sec. 25-384. Limitation on rent increases</a:t>
            </a:r>
          </a:p>
          <a:p>
            <a:pPr lvl="2"/>
            <a:r>
              <a:rPr lang="en-US" dirty="0"/>
              <a:t>No landlord shall demand, charge or accept from a tenant a rent increase more than once in a 12-month period</a:t>
            </a:r>
          </a:p>
          <a:p>
            <a:pPr lvl="2"/>
            <a:r>
              <a:rPr lang="en-US" dirty="0"/>
              <a:t>No landlord shall demand, charge, or accept a rent increase that is in excess of </a:t>
            </a:r>
            <a:r>
              <a:rPr lang="en-US" u="sng" dirty="0"/>
              <a:t>CPI,</a:t>
            </a:r>
            <a:r>
              <a:rPr lang="en-US" u="sng" dirty="0">
                <a:solidFill>
                  <a:srgbClr val="FFE646"/>
                </a:solidFill>
              </a:rPr>
              <a:t> </a:t>
            </a:r>
            <a:r>
              <a:rPr lang="en-US" dirty="0"/>
              <a:t>except as otherwise allowed under Sec. 25-388 </a:t>
            </a:r>
            <a:r>
              <a:rPr lang="en-US" strike="sngStrike" dirty="0"/>
              <a:t>386</a:t>
            </a:r>
          </a:p>
          <a:p>
            <a:pPr lvl="1"/>
            <a:r>
              <a:rPr lang="en-US" u="sng" dirty="0"/>
              <a:t>Sec. 25-385. Minimum Housing Services</a:t>
            </a:r>
          </a:p>
          <a:p>
            <a:pPr lvl="2"/>
            <a:r>
              <a:rPr lang="en-US" u="sng" dirty="0"/>
              <a:t>No landlord shall refuse to provide any housing services that were agreed upon by the landlord and the tenant as of the ordinance’s effective date</a:t>
            </a:r>
          </a:p>
          <a:p>
            <a:pPr lvl="1"/>
            <a:r>
              <a:rPr lang="en-US" dirty="0"/>
              <a:t>Sec. 25-386 </a:t>
            </a:r>
            <a:r>
              <a:rPr lang="en-US" strike="sngStrike" dirty="0"/>
              <a:t>385</a:t>
            </a:r>
            <a:r>
              <a:rPr lang="en-US" dirty="0"/>
              <a:t>. Vacancy</a:t>
            </a:r>
          </a:p>
          <a:p>
            <a:pPr lvl="2"/>
            <a:r>
              <a:rPr lang="en-US" dirty="0"/>
              <a:t>Limitations on the amount of annual rent shall apply regardless of change in occupancy, except as otherwise allowed under Sec. 25-388 </a:t>
            </a:r>
            <a:r>
              <a:rPr lang="en-US" strike="sngStrike" dirty="0"/>
              <a:t>386</a:t>
            </a:r>
          </a:p>
          <a:p>
            <a:pPr lvl="2"/>
            <a:endParaRPr lang="en-US" dirty="0"/>
          </a:p>
        </p:txBody>
      </p:sp>
      <p:sp>
        <p:nvSpPr>
          <p:cNvPr id="4" name="Slide Number Placeholder 3">
            <a:extLst>
              <a:ext uri="{FF2B5EF4-FFF2-40B4-BE49-F238E27FC236}">
                <a16:creationId xmlns:a16="http://schemas.microsoft.com/office/drawing/2014/main" id="{6ACF7311-8F47-42C2-98B6-D185AF776318}"/>
              </a:ext>
            </a:extLst>
          </p:cNvPr>
          <p:cNvSpPr>
            <a:spLocks noGrp="1"/>
          </p:cNvSpPr>
          <p:nvPr>
            <p:ph type="sldNum" sz="quarter" idx="4"/>
          </p:nvPr>
        </p:nvSpPr>
        <p:spPr/>
        <p:txBody>
          <a:bodyPr/>
          <a:lstStyle/>
          <a:p>
            <a:fld id="{DA88640A-8519-4D1E-B31E-E5F41550D215}" type="slidenum">
              <a:rPr lang="en-US" smtClean="0"/>
              <a:pPr/>
              <a:t>11</a:t>
            </a:fld>
            <a:endParaRPr lang="en-US" dirty="0"/>
          </a:p>
        </p:txBody>
      </p:sp>
    </p:spTree>
    <p:extLst>
      <p:ext uri="{BB962C8B-B14F-4D97-AF65-F5344CB8AC3E}">
        <p14:creationId xmlns:p14="http://schemas.microsoft.com/office/powerpoint/2010/main" val="1643589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571A1-755C-4FEC-AA0C-BF60A93FBF9F}"/>
              </a:ext>
            </a:extLst>
          </p:cNvPr>
          <p:cNvSpPr>
            <a:spLocks noGrp="1"/>
          </p:cNvSpPr>
          <p:nvPr>
            <p:ph type="title"/>
          </p:nvPr>
        </p:nvSpPr>
        <p:spPr/>
        <p:txBody>
          <a:bodyPr/>
          <a:lstStyle/>
          <a:p>
            <a:r>
              <a:rPr lang="en-US" dirty="0"/>
              <a:t>Ordinance Review</a:t>
            </a:r>
          </a:p>
        </p:txBody>
      </p:sp>
      <p:sp>
        <p:nvSpPr>
          <p:cNvPr id="3" name="Content Placeholder 2">
            <a:extLst>
              <a:ext uri="{FF2B5EF4-FFF2-40B4-BE49-F238E27FC236}">
                <a16:creationId xmlns:a16="http://schemas.microsoft.com/office/drawing/2014/main" id="{B15ED574-51A0-4FDD-91B5-95FB2CC14A04}"/>
              </a:ext>
            </a:extLst>
          </p:cNvPr>
          <p:cNvSpPr>
            <a:spLocks noGrp="1"/>
          </p:cNvSpPr>
          <p:nvPr>
            <p:ph idx="1"/>
          </p:nvPr>
        </p:nvSpPr>
        <p:spPr/>
        <p:txBody>
          <a:bodyPr/>
          <a:lstStyle/>
          <a:p>
            <a:r>
              <a:rPr lang="en-US" dirty="0"/>
              <a:t>Section 2. </a:t>
            </a:r>
            <a:r>
              <a:rPr lang="en-US" sz="2800" dirty="0"/>
              <a:t>(cont.)</a:t>
            </a:r>
          </a:p>
          <a:p>
            <a:pPr lvl="1"/>
            <a:r>
              <a:rPr lang="en-US" u="sng" dirty="0"/>
              <a:t>Sec. 25-387. Rental Unit Registration Statement</a:t>
            </a:r>
          </a:p>
          <a:p>
            <a:pPr marL="914400" lvl="2" indent="-457200">
              <a:buAutoNum type="alphaLcParenBoth"/>
            </a:pPr>
            <a:r>
              <a:rPr lang="en-US" sz="2000" u="sng" dirty="0"/>
              <a:t>At Department’s request, a landlord shall submit rental unit registration statement to ensure compliance with this ordinance</a:t>
            </a:r>
          </a:p>
          <a:p>
            <a:pPr marL="914400" lvl="2" indent="-457200">
              <a:buAutoNum type="alphaLcParenBoth"/>
            </a:pPr>
            <a:r>
              <a:rPr lang="en-US" sz="2000" u="sng" dirty="0"/>
              <a:t>Required information to submit may include:</a:t>
            </a:r>
          </a:p>
          <a:p>
            <a:pPr lvl="3"/>
            <a:r>
              <a:rPr lang="en-US" sz="1800" u="sng" dirty="0"/>
              <a:t>Current and previous rental amounts for one or more units</a:t>
            </a:r>
          </a:p>
          <a:p>
            <a:pPr lvl="3"/>
            <a:r>
              <a:rPr lang="en-US" sz="1800" u="sng" dirty="0"/>
              <a:t>Contact information for landlord </a:t>
            </a:r>
          </a:p>
          <a:p>
            <a:pPr lvl="3"/>
            <a:r>
              <a:rPr lang="en-US" sz="1800" u="sng" dirty="0"/>
              <a:t>Contact information for tenants</a:t>
            </a:r>
          </a:p>
          <a:p>
            <a:pPr lvl="3"/>
            <a:r>
              <a:rPr lang="en-US" sz="1800" u="sng" dirty="0"/>
              <a:t>Description of housing services</a:t>
            </a:r>
          </a:p>
          <a:p>
            <a:pPr lvl="3"/>
            <a:r>
              <a:rPr lang="en-US" sz="1800" u="sng" dirty="0"/>
              <a:t>Move in and/or vacancy dates</a:t>
            </a:r>
          </a:p>
          <a:p>
            <a:pPr lvl="3"/>
            <a:r>
              <a:rPr lang="en-US" sz="1800" u="sng" dirty="0"/>
              <a:t>Other relevant information</a:t>
            </a:r>
          </a:p>
          <a:p>
            <a:pPr marL="914400" lvl="2" indent="-457200">
              <a:buAutoNum type="alphaLcParenBoth"/>
            </a:pPr>
            <a:r>
              <a:rPr lang="en-US" sz="2000" u="sng" dirty="0"/>
              <a:t>Requirement to retain documentation for minimum of 2 years</a:t>
            </a:r>
          </a:p>
          <a:p>
            <a:pPr marL="914400" lvl="2" indent="-457200">
              <a:buAutoNum type="alphaLcParenBoth"/>
            </a:pPr>
            <a:r>
              <a:rPr lang="en-US" sz="2000" u="sng" dirty="0"/>
              <a:t>Requirement to correct any errors</a:t>
            </a:r>
          </a:p>
          <a:p>
            <a:pPr marL="914400" lvl="2" indent="-457200">
              <a:buAutoNum type="alphaLcParenBoth"/>
            </a:pPr>
            <a:r>
              <a:rPr lang="en-US" sz="2000" u="sng" dirty="0"/>
              <a:t>Failure to submit statement is a violation of this ordinance</a:t>
            </a:r>
          </a:p>
          <a:p>
            <a:pPr lvl="2"/>
            <a:endParaRPr lang="en-US" dirty="0"/>
          </a:p>
        </p:txBody>
      </p:sp>
      <p:sp>
        <p:nvSpPr>
          <p:cNvPr id="4" name="Slide Number Placeholder 3">
            <a:extLst>
              <a:ext uri="{FF2B5EF4-FFF2-40B4-BE49-F238E27FC236}">
                <a16:creationId xmlns:a16="http://schemas.microsoft.com/office/drawing/2014/main" id="{6ACF7311-8F47-42C2-98B6-D185AF776318}"/>
              </a:ext>
            </a:extLst>
          </p:cNvPr>
          <p:cNvSpPr>
            <a:spLocks noGrp="1"/>
          </p:cNvSpPr>
          <p:nvPr>
            <p:ph type="sldNum" sz="quarter" idx="4"/>
          </p:nvPr>
        </p:nvSpPr>
        <p:spPr/>
        <p:txBody>
          <a:bodyPr/>
          <a:lstStyle/>
          <a:p>
            <a:fld id="{DA88640A-8519-4D1E-B31E-E5F41550D215}" type="slidenum">
              <a:rPr lang="en-US" smtClean="0"/>
              <a:pPr/>
              <a:t>12</a:t>
            </a:fld>
            <a:endParaRPr lang="en-US" dirty="0"/>
          </a:p>
        </p:txBody>
      </p:sp>
    </p:spTree>
    <p:extLst>
      <p:ext uri="{BB962C8B-B14F-4D97-AF65-F5344CB8AC3E}">
        <p14:creationId xmlns:p14="http://schemas.microsoft.com/office/powerpoint/2010/main" val="1882328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571A1-755C-4FEC-AA0C-BF60A93FBF9F}"/>
              </a:ext>
            </a:extLst>
          </p:cNvPr>
          <p:cNvSpPr>
            <a:spLocks noGrp="1"/>
          </p:cNvSpPr>
          <p:nvPr>
            <p:ph type="title"/>
          </p:nvPr>
        </p:nvSpPr>
        <p:spPr/>
        <p:txBody>
          <a:bodyPr/>
          <a:lstStyle/>
          <a:p>
            <a:r>
              <a:rPr lang="en-US" dirty="0"/>
              <a:t>Ordinance Review</a:t>
            </a:r>
          </a:p>
        </p:txBody>
      </p:sp>
      <p:sp>
        <p:nvSpPr>
          <p:cNvPr id="3" name="Content Placeholder 2">
            <a:extLst>
              <a:ext uri="{FF2B5EF4-FFF2-40B4-BE49-F238E27FC236}">
                <a16:creationId xmlns:a16="http://schemas.microsoft.com/office/drawing/2014/main" id="{B15ED574-51A0-4FDD-91B5-95FB2CC14A04}"/>
              </a:ext>
            </a:extLst>
          </p:cNvPr>
          <p:cNvSpPr>
            <a:spLocks noGrp="1"/>
          </p:cNvSpPr>
          <p:nvPr>
            <p:ph idx="1"/>
          </p:nvPr>
        </p:nvSpPr>
        <p:spPr/>
        <p:txBody>
          <a:bodyPr/>
          <a:lstStyle/>
          <a:p>
            <a:r>
              <a:rPr lang="en-US" dirty="0"/>
              <a:t>Section 2. </a:t>
            </a:r>
            <a:r>
              <a:rPr lang="en-US" sz="2800" dirty="0"/>
              <a:t>(cont.)</a:t>
            </a:r>
          </a:p>
          <a:p>
            <a:pPr lvl="1"/>
            <a:r>
              <a:rPr lang="en-US" dirty="0"/>
              <a:t>Sec. 25-388 </a:t>
            </a:r>
            <a:r>
              <a:rPr lang="en-US" strike="sngStrike" dirty="0"/>
              <a:t>386</a:t>
            </a:r>
            <a:r>
              <a:rPr lang="en-US" dirty="0"/>
              <a:t>. Fair and reasonable return on investment</a:t>
            </a:r>
          </a:p>
          <a:p>
            <a:pPr marL="858838" lvl="2" indent="-401638">
              <a:buNone/>
            </a:pPr>
            <a:r>
              <a:rPr lang="en-US" dirty="0"/>
              <a:t>(a) Board shall adopt a resolution establishing a process by which landlords can request an exception to the limitation on rent increases based on fair and reasonable return on investment. Rationale must consider:</a:t>
            </a:r>
          </a:p>
          <a:p>
            <a:pPr marL="1262063" lvl="3" indent="-347663">
              <a:buNone/>
            </a:pPr>
            <a:r>
              <a:rPr lang="en-US" dirty="0"/>
              <a:t>(1) Increases or decreases in property taxes;</a:t>
            </a:r>
          </a:p>
          <a:p>
            <a:pPr marL="1262063" lvl="3" indent="-347663">
              <a:buNone/>
            </a:pPr>
            <a:r>
              <a:rPr lang="en-US" dirty="0"/>
              <a:t>(2) Unavoidable increases or any decreases in maintenance and operating expenses;</a:t>
            </a:r>
          </a:p>
          <a:p>
            <a:pPr marL="1262063" lvl="3" indent="-347663">
              <a:buNone/>
            </a:pPr>
            <a:r>
              <a:rPr lang="en-US" dirty="0"/>
              <a:t>(3) Cost of planned or completed capital improvements necessary to bring into compliance or maintain compliance with applicable codes, where costs are properly amortized over the life of the improvement;</a:t>
            </a:r>
          </a:p>
          <a:p>
            <a:pPr marL="1262063" lvl="3" indent="-347663">
              <a:buNone/>
            </a:pPr>
            <a:r>
              <a:rPr lang="en-US" dirty="0"/>
              <a:t>(4) Increases or decreases in the number of tenants occupying the unit;</a:t>
            </a:r>
          </a:p>
          <a:p>
            <a:pPr lvl="2"/>
            <a:endParaRPr lang="en-US" dirty="0"/>
          </a:p>
        </p:txBody>
      </p:sp>
      <p:sp>
        <p:nvSpPr>
          <p:cNvPr id="4" name="Slide Number Placeholder 3">
            <a:extLst>
              <a:ext uri="{FF2B5EF4-FFF2-40B4-BE49-F238E27FC236}">
                <a16:creationId xmlns:a16="http://schemas.microsoft.com/office/drawing/2014/main" id="{6ACF7311-8F47-42C2-98B6-D185AF776318}"/>
              </a:ext>
            </a:extLst>
          </p:cNvPr>
          <p:cNvSpPr>
            <a:spLocks noGrp="1"/>
          </p:cNvSpPr>
          <p:nvPr>
            <p:ph type="sldNum" sz="quarter" idx="4"/>
          </p:nvPr>
        </p:nvSpPr>
        <p:spPr/>
        <p:txBody>
          <a:bodyPr/>
          <a:lstStyle/>
          <a:p>
            <a:fld id="{DA88640A-8519-4D1E-B31E-E5F41550D215}" type="slidenum">
              <a:rPr lang="en-US" smtClean="0"/>
              <a:pPr/>
              <a:t>13</a:t>
            </a:fld>
            <a:endParaRPr lang="en-US" dirty="0"/>
          </a:p>
        </p:txBody>
      </p:sp>
    </p:spTree>
    <p:extLst>
      <p:ext uri="{BB962C8B-B14F-4D97-AF65-F5344CB8AC3E}">
        <p14:creationId xmlns:p14="http://schemas.microsoft.com/office/powerpoint/2010/main" val="2051894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571A1-755C-4FEC-AA0C-BF60A93FBF9F}"/>
              </a:ext>
            </a:extLst>
          </p:cNvPr>
          <p:cNvSpPr>
            <a:spLocks noGrp="1"/>
          </p:cNvSpPr>
          <p:nvPr>
            <p:ph type="title"/>
          </p:nvPr>
        </p:nvSpPr>
        <p:spPr/>
        <p:txBody>
          <a:bodyPr/>
          <a:lstStyle/>
          <a:p>
            <a:r>
              <a:rPr lang="en-US" dirty="0"/>
              <a:t>Ordinance Review</a:t>
            </a:r>
          </a:p>
        </p:txBody>
      </p:sp>
      <p:sp>
        <p:nvSpPr>
          <p:cNvPr id="3" name="Content Placeholder 2">
            <a:extLst>
              <a:ext uri="{FF2B5EF4-FFF2-40B4-BE49-F238E27FC236}">
                <a16:creationId xmlns:a16="http://schemas.microsoft.com/office/drawing/2014/main" id="{B15ED574-51A0-4FDD-91B5-95FB2CC14A04}"/>
              </a:ext>
            </a:extLst>
          </p:cNvPr>
          <p:cNvSpPr>
            <a:spLocks noGrp="1"/>
          </p:cNvSpPr>
          <p:nvPr>
            <p:ph idx="1"/>
          </p:nvPr>
        </p:nvSpPr>
        <p:spPr/>
        <p:txBody>
          <a:bodyPr/>
          <a:lstStyle/>
          <a:p>
            <a:r>
              <a:rPr lang="en-US" dirty="0"/>
              <a:t>Section 2. </a:t>
            </a:r>
            <a:r>
              <a:rPr lang="en-US" sz="2800" dirty="0"/>
              <a:t>(cont.)</a:t>
            </a:r>
          </a:p>
          <a:p>
            <a:pPr lvl="1"/>
            <a:r>
              <a:rPr lang="en-US" dirty="0"/>
              <a:t>Sec. 25-388 </a:t>
            </a:r>
            <a:r>
              <a:rPr lang="en-US" strike="sngStrike" dirty="0"/>
              <a:t>386</a:t>
            </a:r>
            <a:r>
              <a:rPr lang="en-US" dirty="0"/>
              <a:t>. Fair and reasonable return on investment (cont.)</a:t>
            </a:r>
          </a:p>
          <a:p>
            <a:pPr marL="457200" lvl="2" indent="0">
              <a:buNone/>
            </a:pPr>
            <a:r>
              <a:rPr lang="en-US" dirty="0"/>
              <a:t>(a) (cont.):</a:t>
            </a:r>
          </a:p>
          <a:p>
            <a:pPr lvl="3" indent="0">
              <a:buNone/>
            </a:pPr>
            <a:r>
              <a:rPr lang="en-US" dirty="0"/>
              <a:t>(5) Substantial deterioration of the unit other than normal wear and tear</a:t>
            </a:r>
          </a:p>
          <a:p>
            <a:pPr marL="1262063" lvl="3" indent="-347663">
              <a:buNone/>
            </a:pPr>
            <a:r>
              <a:rPr lang="en-US" dirty="0"/>
              <a:t>(6) Inability of the landlord to provide adequate housing services or to comply substantially with applicable codes</a:t>
            </a:r>
          </a:p>
          <a:p>
            <a:pPr lvl="3" indent="0">
              <a:buNone/>
            </a:pPr>
            <a:r>
              <a:rPr lang="en-US" dirty="0"/>
              <a:t>(7) The pattern of recent rent increases or decreases</a:t>
            </a:r>
          </a:p>
          <a:p>
            <a:pPr marL="858838" lvl="2" indent="-401638">
              <a:buNone/>
            </a:pPr>
            <a:r>
              <a:rPr lang="en-US" dirty="0"/>
              <a:t>(b) Exception to limitation will only be made when landlord demonstrates that such adjustments are necessary to provide landlord with a fair and reasonable return on investment</a:t>
            </a:r>
          </a:p>
          <a:p>
            <a:pPr marL="858838" lvl="2" indent="-401638">
              <a:buNone/>
            </a:pPr>
            <a:r>
              <a:rPr lang="en-US" dirty="0"/>
              <a:t>(c) County will not grant an exception for any unit where the landlord has failed to bring the unit into compliance with applicable laws and codes</a:t>
            </a:r>
          </a:p>
        </p:txBody>
      </p:sp>
      <p:sp>
        <p:nvSpPr>
          <p:cNvPr id="4" name="Slide Number Placeholder 3">
            <a:extLst>
              <a:ext uri="{FF2B5EF4-FFF2-40B4-BE49-F238E27FC236}">
                <a16:creationId xmlns:a16="http://schemas.microsoft.com/office/drawing/2014/main" id="{6ACF7311-8F47-42C2-98B6-D185AF776318}"/>
              </a:ext>
            </a:extLst>
          </p:cNvPr>
          <p:cNvSpPr>
            <a:spLocks noGrp="1"/>
          </p:cNvSpPr>
          <p:nvPr>
            <p:ph type="sldNum" sz="quarter" idx="4"/>
          </p:nvPr>
        </p:nvSpPr>
        <p:spPr/>
        <p:txBody>
          <a:bodyPr/>
          <a:lstStyle/>
          <a:p>
            <a:fld id="{DA88640A-8519-4D1E-B31E-E5F41550D215}" type="slidenum">
              <a:rPr lang="en-US" smtClean="0"/>
              <a:pPr/>
              <a:t>14</a:t>
            </a:fld>
            <a:endParaRPr lang="en-US" dirty="0"/>
          </a:p>
        </p:txBody>
      </p:sp>
    </p:spTree>
    <p:extLst>
      <p:ext uri="{BB962C8B-B14F-4D97-AF65-F5344CB8AC3E}">
        <p14:creationId xmlns:p14="http://schemas.microsoft.com/office/powerpoint/2010/main" val="2844152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571A1-755C-4FEC-AA0C-BF60A93FBF9F}"/>
              </a:ext>
            </a:extLst>
          </p:cNvPr>
          <p:cNvSpPr>
            <a:spLocks noGrp="1"/>
          </p:cNvSpPr>
          <p:nvPr>
            <p:ph type="title"/>
          </p:nvPr>
        </p:nvSpPr>
        <p:spPr/>
        <p:txBody>
          <a:bodyPr/>
          <a:lstStyle/>
          <a:p>
            <a:r>
              <a:rPr lang="en-US" dirty="0"/>
              <a:t>Ordinance Review</a:t>
            </a:r>
          </a:p>
        </p:txBody>
      </p:sp>
      <p:sp>
        <p:nvSpPr>
          <p:cNvPr id="3" name="Content Placeholder 2">
            <a:extLst>
              <a:ext uri="{FF2B5EF4-FFF2-40B4-BE49-F238E27FC236}">
                <a16:creationId xmlns:a16="http://schemas.microsoft.com/office/drawing/2014/main" id="{B15ED574-51A0-4FDD-91B5-95FB2CC14A04}"/>
              </a:ext>
            </a:extLst>
          </p:cNvPr>
          <p:cNvSpPr>
            <a:spLocks noGrp="1"/>
          </p:cNvSpPr>
          <p:nvPr>
            <p:ph idx="1"/>
          </p:nvPr>
        </p:nvSpPr>
        <p:spPr/>
        <p:txBody>
          <a:bodyPr/>
          <a:lstStyle/>
          <a:p>
            <a:r>
              <a:rPr lang="en-US" dirty="0"/>
              <a:t>Section 2. </a:t>
            </a:r>
            <a:r>
              <a:rPr lang="en-US" sz="2800" dirty="0"/>
              <a:t>(cont.)</a:t>
            </a:r>
          </a:p>
          <a:p>
            <a:pPr lvl="1"/>
            <a:r>
              <a:rPr lang="en-US" dirty="0"/>
              <a:t>Sec. 25-389 </a:t>
            </a:r>
            <a:r>
              <a:rPr lang="en-US" strike="sngStrike" dirty="0"/>
              <a:t>387</a:t>
            </a:r>
            <a:r>
              <a:rPr lang="en-US" dirty="0"/>
              <a:t>. Exemptions</a:t>
            </a:r>
          </a:p>
          <a:p>
            <a:pPr lvl="2"/>
            <a:r>
              <a:rPr lang="en-US" dirty="0"/>
              <a:t>Shall not apply to any unit expressly exempt pursuant to any provision </a:t>
            </a:r>
            <a:br>
              <a:rPr lang="en-US" dirty="0"/>
            </a:br>
            <a:r>
              <a:rPr lang="en-US" dirty="0"/>
              <a:t>of state or federal law</a:t>
            </a:r>
          </a:p>
          <a:p>
            <a:pPr lvl="2"/>
            <a:r>
              <a:rPr lang="en-US" dirty="0"/>
              <a:t>Additionally, the following units are also specifically exempt:</a:t>
            </a:r>
          </a:p>
          <a:p>
            <a:pPr lvl="3"/>
            <a:r>
              <a:rPr lang="en-US" dirty="0"/>
              <a:t>Seasonal or tourist units, including units located in a hotel/motel, or used as a second housing unit</a:t>
            </a:r>
          </a:p>
          <a:p>
            <a:pPr lvl="3"/>
            <a:r>
              <a:rPr lang="en-US" dirty="0"/>
              <a:t>Units located in luxury apartment buildings where average rents from January 1, 1977 exceed $250</a:t>
            </a:r>
          </a:p>
          <a:p>
            <a:pPr lvl="3"/>
            <a:r>
              <a:rPr lang="en-US" dirty="0"/>
              <a:t>Units located in a home, townhome, condominium, mobile home, or mobile home lots</a:t>
            </a:r>
          </a:p>
          <a:p>
            <a:pPr lvl="3"/>
            <a:r>
              <a:rPr lang="en-US" dirty="0"/>
              <a:t>Units owned, operated, or managed by a government agency or authority</a:t>
            </a:r>
          </a:p>
          <a:p>
            <a:pPr lvl="3"/>
            <a:r>
              <a:rPr lang="en-US" dirty="0"/>
              <a:t>Units located in a cooperative apartment, or in a licensed health care facility</a:t>
            </a:r>
          </a:p>
          <a:p>
            <a:pPr lvl="3"/>
            <a:r>
              <a:rPr lang="en-US" dirty="0"/>
              <a:t>Units for which the landlord receives federal, state, or local housing subsidies</a:t>
            </a:r>
          </a:p>
          <a:p>
            <a:pPr lvl="3"/>
            <a:r>
              <a:rPr lang="en-US" dirty="0"/>
              <a:t>Units currently under rent control by virtue of local, state, or federal housing subsidy</a:t>
            </a:r>
          </a:p>
          <a:p>
            <a:pPr lvl="3"/>
            <a:r>
              <a:rPr lang="en-US" dirty="0"/>
              <a:t>New rental units that receive a certificate of occupancy after the effective date of the ordinance</a:t>
            </a:r>
          </a:p>
        </p:txBody>
      </p:sp>
      <p:sp>
        <p:nvSpPr>
          <p:cNvPr id="4" name="Slide Number Placeholder 3">
            <a:extLst>
              <a:ext uri="{FF2B5EF4-FFF2-40B4-BE49-F238E27FC236}">
                <a16:creationId xmlns:a16="http://schemas.microsoft.com/office/drawing/2014/main" id="{6ACF7311-8F47-42C2-98B6-D185AF776318}"/>
              </a:ext>
            </a:extLst>
          </p:cNvPr>
          <p:cNvSpPr>
            <a:spLocks noGrp="1"/>
          </p:cNvSpPr>
          <p:nvPr>
            <p:ph type="sldNum" sz="quarter" idx="4"/>
          </p:nvPr>
        </p:nvSpPr>
        <p:spPr/>
        <p:txBody>
          <a:bodyPr/>
          <a:lstStyle/>
          <a:p>
            <a:fld id="{DA88640A-8519-4D1E-B31E-E5F41550D215}" type="slidenum">
              <a:rPr lang="en-US" smtClean="0"/>
              <a:pPr/>
              <a:t>15</a:t>
            </a:fld>
            <a:endParaRPr lang="en-US" dirty="0"/>
          </a:p>
        </p:txBody>
      </p:sp>
    </p:spTree>
    <p:extLst>
      <p:ext uri="{BB962C8B-B14F-4D97-AF65-F5344CB8AC3E}">
        <p14:creationId xmlns:p14="http://schemas.microsoft.com/office/powerpoint/2010/main" val="3321966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571A1-755C-4FEC-AA0C-BF60A93FBF9F}"/>
              </a:ext>
            </a:extLst>
          </p:cNvPr>
          <p:cNvSpPr>
            <a:spLocks noGrp="1"/>
          </p:cNvSpPr>
          <p:nvPr>
            <p:ph type="title"/>
          </p:nvPr>
        </p:nvSpPr>
        <p:spPr/>
        <p:txBody>
          <a:bodyPr/>
          <a:lstStyle/>
          <a:p>
            <a:r>
              <a:rPr lang="en-US" dirty="0"/>
              <a:t>Ordinance Review</a:t>
            </a:r>
          </a:p>
        </p:txBody>
      </p:sp>
      <p:sp>
        <p:nvSpPr>
          <p:cNvPr id="3" name="Content Placeholder 2">
            <a:extLst>
              <a:ext uri="{FF2B5EF4-FFF2-40B4-BE49-F238E27FC236}">
                <a16:creationId xmlns:a16="http://schemas.microsoft.com/office/drawing/2014/main" id="{B15ED574-51A0-4FDD-91B5-95FB2CC14A04}"/>
              </a:ext>
            </a:extLst>
          </p:cNvPr>
          <p:cNvSpPr>
            <a:spLocks noGrp="1"/>
          </p:cNvSpPr>
          <p:nvPr>
            <p:ph idx="1"/>
          </p:nvPr>
        </p:nvSpPr>
        <p:spPr/>
        <p:txBody>
          <a:bodyPr/>
          <a:lstStyle/>
          <a:p>
            <a:r>
              <a:rPr lang="en-US" dirty="0"/>
              <a:t>Section 2. </a:t>
            </a:r>
            <a:r>
              <a:rPr lang="en-US" sz="2800" dirty="0"/>
              <a:t>(cont.)</a:t>
            </a:r>
          </a:p>
          <a:p>
            <a:pPr lvl="1"/>
            <a:r>
              <a:rPr lang="en-US" dirty="0"/>
              <a:t>Sec. 25-390 </a:t>
            </a:r>
            <a:r>
              <a:rPr lang="en-US" strike="sngStrike" dirty="0"/>
              <a:t>388</a:t>
            </a:r>
            <a:r>
              <a:rPr lang="en-US" dirty="0"/>
              <a:t>. Enforcement, penalties, prohibitions</a:t>
            </a:r>
          </a:p>
          <a:p>
            <a:pPr marL="858838" lvl="2" indent="-401638">
              <a:buNone/>
            </a:pPr>
            <a:r>
              <a:rPr lang="en-US" sz="2200" dirty="0"/>
              <a:t>(a) This ordinance may be enforced by county or municipal code enforcement officers or any law enforcement agency having jurisdiction of the area where the rental unit is located</a:t>
            </a:r>
          </a:p>
          <a:p>
            <a:pPr marL="858838" lvl="2" indent="-401638">
              <a:buNone/>
            </a:pPr>
            <a:r>
              <a:rPr lang="en-US" sz="2200" dirty="0"/>
              <a:t>(b)</a:t>
            </a:r>
            <a:r>
              <a:rPr lang="en-US" sz="2200" u="sng" dirty="0"/>
              <a:t>(1) Violations may be prosecuted in the same manner as misdemeanors and </a:t>
            </a:r>
            <a:r>
              <a:rPr lang="en-US" sz="2200" dirty="0"/>
              <a:t>result in a fine not to exceed $500 or by imprisonment in the county jail for a term not to exceed sixty (60) days</a:t>
            </a:r>
          </a:p>
          <a:p>
            <a:pPr marL="858838" lvl="2" indent="-401638">
              <a:buNone/>
            </a:pPr>
            <a:r>
              <a:rPr lang="en-US" sz="2200" u="sng" dirty="0"/>
              <a:t>(b)(2) County may impose civil fines through its code enforcement board or special magistrate or issue civil citations</a:t>
            </a:r>
          </a:p>
          <a:p>
            <a:pPr marL="858838" lvl="2" indent="-401638">
              <a:buNone/>
            </a:pPr>
            <a:r>
              <a:rPr lang="en-US" sz="2200" dirty="0"/>
              <a:t>	</a:t>
            </a:r>
            <a:r>
              <a:rPr lang="en-US" sz="2200" u="sng" dirty="0"/>
              <a:t>i. Authorizes CEB/SM fines not to exceed $1,000 per day for first violation, and up to $5,000 per day for repeat violations. Irreparable or irreversible violations could result in fine up to $15,000</a:t>
            </a:r>
          </a:p>
          <a:p>
            <a:pPr marL="858838" lvl="2" indent="-401638">
              <a:buNone/>
            </a:pPr>
            <a:r>
              <a:rPr lang="en-US" sz="2200" dirty="0"/>
              <a:t>	</a:t>
            </a:r>
            <a:r>
              <a:rPr lang="en-US" sz="2200" u="sng" dirty="0"/>
              <a:t>ii. Civil citations would be Class III violations pursuant to Section 11-67</a:t>
            </a:r>
          </a:p>
        </p:txBody>
      </p:sp>
      <p:sp>
        <p:nvSpPr>
          <p:cNvPr id="4" name="Slide Number Placeholder 3">
            <a:extLst>
              <a:ext uri="{FF2B5EF4-FFF2-40B4-BE49-F238E27FC236}">
                <a16:creationId xmlns:a16="http://schemas.microsoft.com/office/drawing/2014/main" id="{6ACF7311-8F47-42C2-98B6-D185AF776318}"/>
              </a:ext>
            </a:extLst>
          </p:cNvPr>
          <p:cNvSpPr>
            <a:spLocks noGrp="1"/>
          </p:cNvSpPr>
          <p:nvPr>
            <p:ph type="sldNum" sz="quarter" idx="4"/>
          </p:nvPr>
        </p:nvSpPr>
        <p:spPr/>
        <p:txBody>
          <a:bodyPr/>
          <a:lstStyle/>
          <a:p>
            <a:fld id="{DA88640A-8519-4D1E-B31E-E5F41550D215}" type="slidenum">
              <a:rPr lang="en-US" smtClean="0"/>
              <a:pPr/>
              <a:t>16</a:t>
            </a:fld>
            <a:endParaRPr lang="en-US" dirty="0"/>
          </a:p>
        </p:txBody>
      </p:sp>
    </p:spTree>
    <p:extLst>
      <p:ext uri="{BB962C8B-B14F-4D97-AF65-F5344CB8AC3E}">
        <p14:creationId xmlns:p14="http://schemas.microsoft.com/office/powerpoint/2010/main" val="326387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571A1-755C-4FEC-AA0C-BF60A93FBF9F}"/>
              </a:ext>
            </a:extLst>
          </p:cNvPr>
          <p:cNvSpPr>
            <a:spLocks noGrp="1"/>
          </p:cNvSpPr>
          <p:nvPr>
            <p:ph type="title"/>
          </p:nvPr>
        </p:nvSpPr>
        <p:spPr/>
        <p:txBody>
          <a:bodyPr/>
          <a:lstStyle/>
          <a:p>
            <a:r>
              <a:rPr lang="en-US" dirty="0"/>
              <a:t>Ordinance Review</a:t>
            </a:r>
          </a:p>
        </p:txBody>
      </p:sp>
      <p:sp>
        <p:nvSpPr>
          <p:cNvPr id="3" name="Content Placeholder 2">
            <a:extLst>
              <a:ext uri="{FF2B5EF4-FFF2-40B4-BE49-F238E27FC236}">
                <a16:creationId xmlns:a16="http://schemas.microsoft.com/office/drawing/2014/main" id="{B15ED574-51A0-4FDD-91B5-95FB2CC14A04}"/>
              </a:ext>
            </a:extLst>
          </p:cNvPr>
          <p:cNvSpPr>
            <a:spLocks noGrp="1"/>
          </p:cNvSpPr>
          <p:nvPr>
            <p:ph idx="1"/>
          </p:nvPr>
        </p:nvSpPr>
        <p:spPr/>
        <p:txBody>
          <a:bodyPr/>
          <a:lstStyle/>
          <a:p>
            <a:r>
              <a:rPr lang="en-US" dirty="0"/>
              <a:t>Section 2. </a:t>
            </a:r>
            <a:r>
              <a:rPr lang="en-US" sz="2800" dirty="0"/>
              <a:t>(cont.)</a:t>
            </a:r>
          </a:p>
          <a:p>
            <a:pPr lvl="1"/>
            <a:r>
              <a:rPr lang="en-US" dirty="0"/>
              <a:t>Sec. 25-390 </a:t>
            </a:r>
            <a:r>
              <a:rPr lang="en-US" strike="sngStrike" dirty="0"/>
              <a:t>388</a:t>
            </a:r>
            <a:r>
              <a:rPr lang="en-US" dirty="0"/>
              <a:t>. Enforcement, penalties, prohibitions (cont.)</a:t>
            </a:r>
          </a:p>
          <a:p>
            <a:pPr marL="858838" lvl="2" indent="-401638">
              <a:buNone/>
            </a:pPr>
            <a:r>
              <a:rPr lang="en-US" dirty="0"/>
              <a:t>(c) 	Allows a tenant to seek private right of action, with relief in a court of competent jurisdiction within 2 years, and provides that the court may issue order prohibiting the unlawful practice and provide affirmative relief</a:t>
            </a:r>
          </a:p>
          <a:p>
            <a:pPr marL="858838" lvl="2" indent="-401638">
              <a:buNone/>
            </a:pPr>
            <a:r>
              <a:rPr lang="en-US" dirty="0"/>
              <a:t>(d) Voids any lease provision which waives any right, benefit, or entitlement under this ordinance</a:t>
            </a:r>
          </a:p>
          <a:p>
            <a:r>
              <a:rPr lang="en-US" dirty="0"/>
              <a:t>Section 3. Referendum Called</a:t>
            </a:r>
          </a:p>
          <a:p>
            <a:pPr lvl="1"/>
            <a:r>
              <a:rPr lang="en-US" dirty="0"/>
              <a:t>Call and ordered to be held at the next general election on </a:t>
            </a:r>
            <a:br>
              <a:rPr lang="en-US" dirty="0"/>
            </a:br>
            <a:r>
              <a:rPr lang="en-US" dirty="0"/>
              <a:t>November 8, 2022 to determine if Ordinance is approved by voters</a:t>
            </a:r>
          </a:p>
          <a:p>
            <a:r>
              <a:rPr lang="en-US" dirty="0"/>
              <a:t>Section 4. Notice of Referendum</a:t>
            </a:r>
          </a:p>
          <a:p>
            <a:pPr marL="858838" lvl="2" indent="-401638">
              <a:buNone/>
            </a:pPr>
            <a:endParaRPr lang="en-US" dirty="0"/>
          </a:p>
          <a:p>
            <a:pPr lvl="2"/>
            <a:endParaRPr lang="en-US" dirty="0"/>
          </a:p>
        </p:txBody>
      </p:sp>
      <p:sp>
        <p:nvSpPr>
          <p:cNvPr id="4" name="Slide Number Placeholder 3">
            <a:extLst>
              <a:ext uri="{FF2B5EF4-FFF2-40B4-BE49-F238E27FC236}">
                <a16:creationId xmlns:a16="http://schemas.microsoft.com/office/drawing/2014/main" id="{6ACF7311-8F47-42C2-98B6-D185AF776318}"/>
              </a:ext>
            </a:extLst>
          </p:cNvPr>
          <p:cNvSpPr>
            <a:spLocks noGrp="1"/>
          </p:cNvSpPr>
          <p:nvPr>
            <p:ph type="sldNum" sz="quarter" idx="4"/>
          </p:nvPr>
        </p:nvSpPr>
        <p:spPr/>
        <p:txBody>
          <a:bodyPr/>
          <a:lstStyle/>
          <a:p>
            <a:fld id="{DA88640A-8519-4D1E-B31E-E5F41550D215}" type="slidenum">
              <a:rPr lang="en-US" smtClean="0"/>
              <a:pPr/>
              <a:t>17</a:t>
            </a:fld>
            <a:endParaRPr lang="en-US" dirty="0"/>
          </a:p>
        </p:txBody>
      </p:sp>
    </p:spTree>
    <p:extLst>
      <p:ext uri="{BB962C8B-B14F-4D97-AF65-F5344CB8AC3E}">
        <p14:creationId xmlns:p14="http://schemas.microsoft.com/office/powerpoint/2010/main" val="924543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571A1-755C-4FEC-AA0C-BF60A93FBF9F}"/>
              </a:ext>
            </a:extLst>
          </p:cNvPr>
          <p:cNvSpPr>
            <a:spLocks noGrp="1"/>
          </p:cNvSpPr>
          <p:nvPr>
            <p:ph type="title"/>
          </p:nvPr>
        </p:nvSpPr>
        <p:spPr/>
        <p:txBody>
          <a:bodyPr/>
          <a:lstStyle/>
          <a:p>
            <a:r>
              <a:rPr lang="en-US" dirty="0"/>
              <a:t>Ordinance Review</a:t>
            </a:r>
          </a:p>
        </p:txBody>
      </p:sp>
      <p:sp>
        <p:nvSpPr>
          <p:cNvPr id="3" name="Content Placeholder 2">
            <a:extLst>
              <a:ext uri="{FF2B5EF4-FFF2-40B4-BE49-F238E27FC236}">
                <a16:creationId xmlns:a16="http://schemas.microsoft.com/office/drawing/2014/main" id="{B15ED574-51A0-4FDD-91B5-95FB2CC14A04}"/>
              </a:ext>
            </a:extLst>
          </p:cNvPr>
          <p:cNvSpPr>
            <a:spLocks noGrp="1"/>
          </p:cNvSpPr>
          <p:nvPr>
            <p:ph idx="1"/>
          </p:nvPr>
        </p:nvSpPr>
        <p:spPr/>
        <p:txBody>
          <a:bodyPr/>
          <a:lstStyle/>
          <a:p>
            <a:r>
              <a:rPr lang="en-US" dirty="0"/>
              <a:t>Section 5. Official Ballot</a:t>
            </a:r>
          </a:p>
          <a:p>
            <a:pPr lvl="1"/>
            <a:r>
              <a:rPr lang="en-US" sz="2400" dirty="0"/>
              <a:t>Ballot title and summary substantially in the following form:</a:t>
            </a:r>
            <a:endParaRPr lang="en-US" dirty="0"/>
          </a:p>
          <a:p>
            <a:pPr lvl="1"/>
            <a:endParaRPr lang="en-US" sz="2400" dirty="0"/>
          </a:p>
          <a:p>
            <a:pPr lvl="1"/>
            <a:endParaRPr lang="en-US" sz="2400" dirty="0"/>
          </a:p>
          <a:p>
            <a:pPr lvl="1"/>
            <a:endParaRPr lang="en-US" sz="2400" dirty="0"/>
          </a:p>
          <a:p>
            <a:pPr lvl="1"/>
            <a:endParaRPr lang="en-US" sz="2400" dirty="0"/>
          </a:p>
          <a:p>
            <a:pPr lvl="1"/>
            <a:endParaRPr lang="en-US" sz="2400" dirty="0"/>
          </a:p>
        </p:txBody>
      </p:sp>
      <p:sp>
        <p:nvSpPr>
          <p:cNvPr id="4" name="Slide Number Placeholder 3">
            <a:extLst>
              <a:ext uri="{FF2B5EF4-FFF2-40B4-BE49-F238E27FC236}">
                <a16:creationId xmlns:a16="http://schemas.microsoft.com/office/drawing/2014/main" id="{6ACF7311-8F47-42C2-98B6-D185AF776318}"/>
              </a:ext>
            </a:extLst>
          </p:cNvPr>
          <p:cNvSpPr>
            <a:spLocks noGrp="1"/>
          </p:cNvSpPr>
          <p:nvPr>
            <p:ph type="sldNum" sz="quarter" idx="4"/>
          </p:nvPr>
        </p:nvSpPr>
        <p:spPr/>
        <p:txBody>
          <a:bodyPr/>
          <a:lstStyle/>
          <a:p>
            <a:fld id="{DA88640A-8519-4D1E-B31E-E5F41550D215}" type="slidenum">
              <a:rPr lang="en-US" smtClean="0"/>
              <a:pPr/>
              <a:t>18</a:t>
            </a:fld>
            <a:endParaRPr lang="en-US" dirty="0"/>
          </a:p>
        </p:txBody>
      </p:sp>
      <p:sp>
        <p:nvSpPr>
          <p:cNvPr id="5" name="Rectangle 4">
            <a:extLst>
              <a:ext uri="{FF2B5EF4-FFF2-40B4-BE49-F238E27FC236}">
                <a16:creationId xmlns:a16="http://schemas.microsoft.com/office/drawing/2014/main" id="{3BD9C01E-7C18-4C60-BF75-CA9BF3E4B6EA}"/>
              </a:ext>
            </a:extLst>
          </p:cNvPr>
          <p:cNvSpPr/>
          <p:nvPr/>
        </p:nvSpPr>
        <p:spPr>
          <a:xfrm>
            <a:off x="203200" y="2473672"/>
            <a:ext cx="11684000" cy="4231928"/>
          </a:xfrm>
          <a:prstGeom prst="rect">
            <a:avLst/>
          </a:prstGeom>
        </p:spPr>
        <p:txBody>
          <a:bodyPr wrap="square">
            <a:spAutoFit/>
          </a:bodyPr>
          <a:lstStyle/>
          <a:p>
            <a:pPr marL="228600" lvl="1" indent="0" algn="ctr">
              <a:buNone/>
            </a:pPr>
            <a:r>
              <a:rPr lang="en-US" sz="2800" b="1" dirty="0">
                <a:solidFill>
                  <a:schemeClr val="bg1"/>
                </a:solidFill>
                <a:latin typeface="+mj-lt"/>
              </a:rPr>
              <a:t>RENT STABILIZATION ORDINANCE TO LIMIT RENT </a:t>
            </a:r>
            <a:br>
              <a:rPr lang="en-US" sz="2800" b="1" dirty="0">
                <a:solidFill>
                  <a:schemeClr val="bg1"/>
                </a:solidFill>
                <a:latin typeface="+mj-lt"/>
              </a:rPr>
            </a:br>
            <a:r>
              <a:rPr lang="en-US" sz="2800" b="1" dirty="0">
                <a:solidFill>
                  <a:schemeClr val="bg1"/>
                </a:solidFill>
                <a:latin typeface="+mj-lt"/>
              </a:rPr>
              <a:t>INCREASE FOR CERTAIN RESIDENTIAL RENTAL UNITS</a:t>
            </a:r>
          </a:p>
          <a:p>
            <a:pPr marL="228600" lvl="1" indent="0" algn="just">
              <a:buNone/>
            </a:pPr>
            <a:br>
              <a:rPr lang="en-US" sz="1100" b="1" dirty="0">
                <a:solidFill>
                  <a:schemeClr val="bg1"/>
                </a:solidFill>
                <a:latin typeface="+mj-lt"/>
              </a:rPr>
            </a:br>
            <a:r>
              <a:rPr lang="en-US" sz="2300" b="1" dirty="0">
                <a:solidFill>
                  <a:schemeClr val="bg1"/>
                </a:solidFill>
                <a:latin typeface="+mj-lt"/>
              </a:rPr>
              <a:t>Shall the Orange County Rent Stabilization Ordinance, which limits </a:t>
            </a:r>
            <a:r>
              <a:rPr lang="en-US" sz="2300" b="1" u="sng" dirty="0">
                <a:solidFill>
                  <a:schemeClr val="bg1"/>
                </a:solidFill>
                <a:latin typeface="+mj-lt"/>
              </a:rPr>
              <a:t>rent increases for </a:t>
            </a:r>
            <a:r>
              <a:rPr lang="en-US" sz="2300" b="1" dirty="0">
                <a:solidFill>
                  <a:schemeClr val="bg1"/>
                </a:solidFill>
                <a:latin typeface="+mj-lt"/>
              </a:rPr>
              <a:t>certain </a:t>
            </a:r>
            <a:r>
              <a:rPr lang="en-US" sz="2300" b="1" strike="sngStrike" dirty="0">
                <a:solidFill>
                  <a:schemeClr val="bg1"/>
                </a:solidFill>
                <a:latin typeface="+mj-lt"/>
              </a:rPr>
              <a:t>multifamily </a:t>
            </a:r>
            <a:r>
              <a:rPr lang="en-US" sz="2300" b="1" dirty="0">
                <a:solidFill>
                  <a:schemeClr val="bg1"/>
                </a:solidFill>
                <a:latin typeface="+mj-lt"/>
              </a:rPr>
              <a:t> </a:t>
            </a:r>
            <a:r>
              <a:rPr lang="en-US" sz="2300" b="1" u="sng" dirty="0">
                <a:solidFill>
                  <a:schemeClr val="bg1"/>
                </a:solidFill>
                <a:latin typeface="+mj-lt"/>
              </a:rPr>
              <a:t>residential </a:t>
            </a:r>
            <a:r>
              <a:rPr lang="en-US" sz="2300" b="1" dirty="0">
                <a:solidFill>
                  <a:schemeClr val="bg1"/>
                </a:solidFill>
                <a:latin typeface="+mj-lt"/>
              </a:rPr>
              <a:t>rental units </a:t>
            </a:r>
            <a:r>
              <a:rPr lang="en-US" sz="2300" b="1" u="sng" dirty="0">
                <a:solidFill>
                  <a:schemeClr val="bg1"/>
                </a:solidFill>
                <a:latin typeface="+mj-lt"/>
              </a:rPr>
              <a:t>in multifamily structures </a:t>
            </a:r>
            <a:r>
              <a:rPr lang="en-US" sz="2300" b="1" dirty="0">
                <a:solidFill>
                  <a:schemeClr val="bg1"/>
                </a:solidFill>
                <a:latin typeface="+mj-lt"/>
              </a:rPr>
              <a:t>to </a:t>
            </a:r>
            <a:r>
              <a:rPr lang="en-US" sz="2300" b="1" strike="sngStrike" dirty="0">
                <a:solidFill>
                  <a:schemeClr val="bg1"/>
                </a:solidFill>
                <a:latin typeface="+mj-lt"/>
              </a:rPr>
              <a:t>rent increases of ___% annually or the increase in </a:t>
            </a:r>
            <a:r>
              <a:rPr lang="en-US" sz="2300" b="1" dirty="0">
                <a:solidFill>
                  <a:schemeClr val="bg1"/>
                </a:solidFill>
                <a:latin typeface="+mj-lt"/>
              </a:rPr>
              <a:t>the Consumer Price Index</a:t>
            </a:r>
            <a:r>
              <a:rPr lang="en-US" sz="2300" b="1" strike="sngStrike" dirty="0">
                <a:solidFill>
                  <a:schemeClr val="bg1"/>
                </a:solidFill>
                <a:latin typeface="+mj-lt"/>
              </a:rPr>
              <a:t>, whichever is higher</a:t>
            </a:r>
            <a:r>
              <a:rPr lang="en-US" sz="2300" b="1" dirty="0">
                <a:solidFill>
                  <a:schemeClr val="bg1"/>
                </a:solidFill>
                <a:latin typeface="+mj-lt"/>
              </a:rPr>
              <a:t>, and requires the County to create a process for landlords to request an exception to the limitation on the rent increase based on an opportunity to receive a fair and reasonable return on investment, be approved for a period of one year?</a:t>
            </a:r>
          </a:p>
          <a:p>
            <a:pPr marL="228600" lvl="1" indent="0" algn="ctr">
              <a:buNone/>
            </a:pPr>
            <a:endParaRPr lang="en-US" sz="1600" b="1" dirty="0">
              <a:solidFill>
                <a:schemeClr val="bg1"/>
              </a:solidFill>
              <a:latin typeface="+mj-lt"/>
            </a:endParaRPr>
          </a:p>
          <a:p>
            <a:pPr marL="457200" indent="0" algn="just">
              <a:buNone/>
              <a:tabLst>
                <a:tab pos="10113963" algn="l"/>
              </a:tabLst>
            </a:pPr>
            <a:r>
              <a:rPr lang="en-US" sz="2400" b="1" dirty="0">
                <a:solidFill>
                  <a:schemeClr val="bg1"/>
                </a:solidFill>
                <a:latin typeface="+mj-lt"/>
              </a:rPr>
              <a:t>     _____ Yes </a:t>
            </a:r>
            <a:endParaRPr lang="en-US" sz="2000" b="1" dirty="0">
              <a:solidFill>
                <a:schemeClr val="bg1"/>
              </a:solidFill>
              <a:latin typeface="+mj-lt"/>
            </a:endParaRPr>
          </a:p>
          <a:p>
            <a:pPr marL="457200" indent="0">
              <a:buNone/>
              <a:tabLst>
                <a:tab pos="10113963" algn="l"/>
              </a:tabLst>
            </a:pPr>
            <a:r>
              <a:rPr lang="en-US" sz="2400" b="1" dirty="0">
                <a:solidFill>
                  <a:schemeClr val="bg1"/>
                </a:solidFill>
                <a:latin typeface="+mj-lt"/>
              </a:rPr>
              <a:t>     _____ No</a:t>
            </a:r>
            <a:endParaRPr lang="en-US" sz="2000" b="1" dirty="0">
              <a:solidFill>
                <a:schemeClr val="bg1"/>
              </a:solidFill>
              <a:latin typeface="+mj-lt"/>
            </a:endParaRPr>
          </a:p>
        </p:txBody>
      </p:sp>
    </p:spTree>
    <p:extLst>
      <p:ext uri="{BB962C8B-B14F-4D97-AF65-F5344CB8AC3E}">
        <p14:creationId xmlns:p14="http://schemas.microsoft.com/office/powerpoint/2010/main" val="2554018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571A1-755C-4FEC-AA0C-BF60A93FBF9F}"/>
              </a:ext>
            </a:extLst>
          </p:cNvPr>
          <p:cNvSpPr>
            <a:spLocks noGrp="1"/>
          </p:cNvSpPr>
          <p:nvPr>
            <p:ph type="title"/>
          </p:nvPr>
        </p:nvSpPr>
        <p:spPr/>
        <p:txBody>
          <a:bodyPr/>
          <a:lstStyle/>
          <a:p>
            <a:r>
              <a:rPr lang="en-US" dirty="0"/>
              <a:t>Ordinance Review</a:t>
            </a:r>
          </a:p>
        </p:txBody>
      </p:sp>
      <p:sp>
        <p:nvSpPr>
          <p:cNvPr id="3" name="Content Placeholder 2">
            <a:extLst>
              <a:ext uri="{FF2B5EF4-FFF2-40B4-BE49-F238E27FC236}">
                <a16:creationId xmlns:a16="http://schemas.microsoft.com/office/drawing/2014/main" id="{B15ED574-51A0-4FDD-91B5-95FB2CC14A04}"/>
              </a:ext>
            </a:extLst>
          </p:cNvPr>
          <p:cNvSpPr>
            <a:spLocks noGrp="1"/>
          </p:cNvSpPr>
          <p:nvPr>
            <p:ph idx="1"/>
          </p:nvPr>
        </p:nvSpPr>
        <p:spPr/>
        <p:txBody>
          <a:bodyPr/>
          <a:lstStyle/>
          <a:p>
            <a:r>
              <a:rPr lang="en-US" dirty="0"/>
              <a:t>Section 6. Spanish Translation</a:t>
            </a:r>
          </a:p>
          <a:p>
            <a:r>
              <a:rPr lang="en-US" dirty="0"/>
              <a:t>Section 7. Payment of Referendum Expenses</a:t>
            </a:r>
          </a:p>
          <a:p>
            <a:r>
              <a:rPr lang="en-US" dirty="0"/>
              <a:t>Section 8. Repeal of Laws in Conflict</a:t>
            </a:r>
          </a:p>
          <a:p>
            <a:r>
              <a:rPr lang="en-US" dirty="0"/>
              <a:t>Section 9. Severability</a:t>
            </a:r>
          </a:p>
          <a:p>
            <a:r>
              <a:rPr lang="en-US" dirty="0"/>
              <a:t>Section 10. Effective Date</a:t>
            </a:r>
          </a:p>
          <a:p>
            <a:pPr lvl="1"/>
            <a:r>
              <a:rPr lang="en-US" dirty="0"/>
              <a:t>Ordinance takes effect pursuant to general law</a:t>
            </a:r>
          </a:p>
          <a:p>
            <a:pPr lvl="1"/>
            <a:r>
              <a:rPr lang="en-US" dirty="0"/>
              <a:t>Section 2 shall take effect only if and when approved by a majority of the voters voting in the referendum called by the Board</a:t>
            </a:r>
          </a:p>
          <a:p>
            <a:pPr lvl="1"/>
            <a:r>
              <a:rPr lang="en-US" dirty="0"/>
              <a:t>Shall terminate and expire 1 year and shall not be extended or renewed except by the adoption of a new ordinance</a:t>
            </a:r>
          </a:p>
          <a:p>
            <a:endParaRPr lang="en-US" dirty="0"/>
          </a:p>
          <a:p>
            <a:pPr lvl="1"/>
            <a:endParaRPr lang="en-US" dirty="0"/>
          </a:p>
        </p:txBody>
      </p:sp>
      <p:sp>
        <p:nvSpPr>
          <p:cNvPr id="4" name="Slide Number Placeholder 3">
            <a:extLst>
              <a:ext uri="{FF2B5EF4-FFF2-40B4-BE49-F238E27FC236}">
                <a16:creationId xmlns:a16="http://schemas.microsoft.com/office/drawing/2014/main" id="{6ACF7311-8F47-42C2-98B6-D185AF776318}"/>
              </a:ext>
            </a:extLst>
          </p:cNvPr>
          <p:cNvSpPr>
            <a:spLocks noGrp="1"/>
          </p:cNvSpPr>
          <p:nvPr>
            <p:ph type="sldNum" sz="quarter" idx="4"/>
          </p:nvPr>
        </p:nvSpPr>
        <p:spPr/>
        <p:txBody>
          <a:bodyPr/>
          <a:lstStyle/>
          <a:p>
            <a:fld id="{DA88640A-8519-4D1E-B31E-E5F41550D215}" type="slidenum">
              <a:rPr lang="en-US" smtClean="0"/>
              <a:pPr/>
              <a:t>19</a:t>
            </a:fld>
            <a:endParaRPr lang="en-US" dirty="0"/>
          </a:p>
        </p:txBody>
      </p:sp>
    </p:spTree>
    <p:extLst>
      <p:ext uri="{BB962C8B-B14F-4D97-AF65-F5344CB8AC3E}">
        <p14:creationId xmlns:p14="http://schemas.microsoft.com/office/powerpoint/2010/main" val="704051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Presentation Outline</a:t>
            </a:r>
          </a:p>
        </p:txBody>
      </p:sp>
      <p:sp>
        <p:nvSpPr>
          <p:cNvPr id="6" name="Content Placeholder 5"/>
          <p:cNvSpPr>
            <a:spLocks noGrp="1"/>
          </p:cNvSpPr>
          <p:nvPr>
            <p:ph idx="1"/>
          </p:nvPr>
        </p:nvSpPr>
        <p:spPr/>
        <p:txBody>
          <a:bodyPr/>
          <a:lstStyle/>
          <a:p>
            <a:r>
              <a:rPr lang="en-US" dirty="0"/>
              <a:t>Background</a:t>
            </a:r>
            <a:endParaRPr lang="en-US" sz="2200" dirty="0"/>
          </a:p>
          <a:p>
            <a:r>
              <a:rPr lang="en-US" dirty="0"/>
              <a:t>Ordinance Review</a:t>
            </a:r>
          </a:p>
          <a:p>
            <a:r>
              <a:rPr lang="en-US" dirty="0"/>
              <a:t>Proposed Changes to 07/29/22 draft</a:t>
            </a:r>
          </a:p>
          <a:p>
            <a:r>
              <a:rPr lang="en-US" dirty="0"/>
              <a:t>Enforcement</a:t>
            </a:r>
          </a:p>
          <a:p>
            <a:r>
              <a:rPr lang="en-US" dirty="0"/>
              <a:t>Action Requested</a:t>
            </a:r>
          </a:p>
          <a:p>
            <a:endParaRPr lang="en-US" dirty="0"/>
          </a:p>
          <a:p>
            <a:pPr lvl="1"/>
            <a:endParaRPr lang="en-US" dirty="0"/>
          </a:p>
        </p:txBody>
      </p:sp>
      <p:pic>
        <p:nvPicPr>
          <p:cNvPr id="4" name="Picture 3">
            <a:extLst>
              <a:ext uri="{FF2B5EF4-FFF2-40B4-BE49-F238E27FC236}">
                <a16:creationId xmlns:a16="http://schemas.microsoft.com/office/drawing/2014/main" id="{3FE9E5BF-BFCF-6EE7-8410-CEDEFB59C3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62130" y="4419600"/>
            <a:ext cx="4134619" cy="2338387"/>
          </a:xfrm>
          <a:prstGeom prst="rect">
            <a:avLst/>
          </a:prstGeom>
          <a:ln w="19050">
            <a:solidFill>
              <a:schemeClr val="bg1"/>
            </a:solidFill>
          </a:ln>
        </p:spPr>
      </p:pic>
      <p:sp>
        <p:nvSpPr>
          <p:cNvPr id="7" name="Slide Number Placeholder 6">
            <a:extLst>
              <a:ext uri="{FF2B5EF4-FFF2-40B4-BE49-F238E27FC236}">
                <a16:creationId xmlns:a16="http://schemas.microsoft.com/office/drawing/2014/main" id="{911C7675-E625-ECA3-CD59-605453BFCEAD}"/>
              </a:ext>
            </a:extLst>
          </p:cNvPr>
          <p:cNvSpPr>
            <a:spLocks noGrp="1"/>
          </p:cNvSpPr>
          <p:nvPr>
            <p:ph type="sldNum" sz="quarter" idx="4"/>
          </p:nvPr>
        </p:nvSpPr>
        <p:spPr/>
        <p:txBody>
          <a:bodyPr/>
          <a:lstStyle/>
          <a:p>
            <a:fld id="{DA88640A-8519-4D1E-B31E-E5F41550D215}" type="slidenum">
              <a:rPr lang="en-US" smtClean="0"/>
              <a:pPr/>
              <a:t>2</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Presentation Outline</a:t>
            </a:r>
          </a:p>
        </p:txBody>
      </p:sp>
      <p:sp>
        <p:nvSpPr>
          <p:cNvPr id="6" name="Content Placeholder 5"/>
          <p:cNvSpPr>
            <a:spLocks noGrp="1"/>
          </p:cNvSpPr>
          <p:nvPr>
            <p:ph idx="1"/>
          </p:nvPr>
        </p:nvSpPr>
        <p:spPr/>
        <p:txBody>
          <a:bodyPr/>
          <a:lstStyle/>
          <a:p>
            <a:pPr>
              <a:buClr>
                <a:schemeClr val="accent1"/>
              </a:buClr>
            </a:pPr>
            <a:r>
              <a:rPr lang="en-US" dirty="0">
                <a:solidFill>
                  <a:schemeClr val="accent1"/>
                </a:solidFill>
              </a:rPr>
              <a:t>Background</a:t>
            </a:r>
            <a:endParaRPr lang="en-US" sz="2200" dirty="0">
              <a:solidFill>
                <a:schemeClr val="accent1"/>
              </a:solidFill>
            </a:endParaRPr>
          </a:p>
          <a:p>
            <a:pPr>
              <a:buClr>
                <a:schemeClr val="accent1"/>
              </a:buClr>
            </a:pPr>
            <a:r>
              <a:rPr lang="en-US" dirty="0">
                <a:solidFill>
                  <a:schemeClr val="accent1"/>
                </a:solidFill>
              </a:rPr>
              <a:t>Ordinance Review</a:t>
            </a:r>
          </a:p>
          <a:p>
            <a:r>
              <a:rPr lang="en-US" dirty="0"/>
              <a:t>Proposed Changes to 07/29/22 draft</a:t>
            </a:r>
          </a:p>
          <a:p>
            <a:pPr>
              <a:buClr>
                <a:schemeClr val="accent1"/>
              </a:buClr>
            </a:pPr>
            <a:r>
              <a:rPr lang="en-US" dirty="0">
                <a:solidFill>
                  <a:schemeClr val="accent1"/>
                </a:solidFill>
              </a:rPr>
              <a:t>Enforcement</a:t>
            </a:r>
          </a:p>
          <a:p>
            <a:pPr>
              <a:buClr>
                <a:schemeClr val="accent1"/>
              </a:buClr>
            </a:pPr>
            <a:r>
              <a:rPr lang="en-US" dirty="0">
                <a:solidFill>
                  <a:schemeClr val="accent1"/>
                </a:solidFill>
              </a:rPr>
              <a:t>Action Requested</a:t>
            </a:r>
          </a:p>
          <a:p>
            <a:endParaRPr lang="en-US" dirty="0"/>
          </a:p>
          <a:p>
            <a:pPr lvl="1"/>
            <a:endParaRPr lang="en-US" dirty="0"/>
          </a:p>
        </p:txBody>
      </p:sp>
      <p:pic>
        <p:nvPicPr>
          <p:cNvPr id="4" name="Picture 3">
            <a:extLst>
              <a:ext uri="{FF2B5EF4-FFF2-40B4-BE49-F238E27FC236}">
                <a16:creationId xmlns:a16="http://schemas.microsoft.com/office/drawing/2014/main" id="{3FE9E5BF-BFCF-6EE7-8410-CEDEFB59C3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62130" y="4419600"/>
            <a:ext cx="4134619" cy="2338387"/>
          </a:xfrm>
          <a:prstGeom prst="rect">
            <a:avLst/>
          </a:prstGeom>
          <a:ln w="19050">
            <a:solidFill>
              <a:schemeClr val="bg1"/>
            </a:solidFill>
          </a:ln>
        </p:spPr>
      </p:pic>
      <p:sp>
        <p:nvSpPr>
          <p:cNvPr id="7" name="Slide Number Placeholder 6">
            <a:extLst>
              <a:ext uri="{FF2B5EF4-FFF2-40B4-BE49-F238E27FC236}">
                <a16:creationId xmlns:a16="http://schemas.microsoft.com/office/drawing/2014/main" id="{911C7675-E625-ECA3-CD59-605453BFCEAD}"/>
              </a:ext>
            </a:extLst>
          </p:cNvPr>
          <p:cNvSpPr>
            <a:spLocks noGrp="1"/>
          </p:cNvSpPr>
          <p:nvPr>
            <p:ph type="sldNum" sz="quarter" idx="4"/>
          </p:nvPr>
        </p:nvSpPr>
        <p:spPr/>
        <p:txBody>
          <a:bodyPr/>
          <a:lstStyle/>
          <a:p>
            <a:fld id="{DA88640A-8519-4D1E-B31E-E5F41550D215}" type="slidenum">
              <a:rPr lang="en-US" smtClean="0"/>
              <a:pPr/>
              <a:t>20</a:t>
            </a:fld>
            <a:endParaRPr lang="en-US" dirty="0"/>
          </a:p>
        </p:txBody>
      </p:sp>
    </p:spTree>
    <p:extLst>
      <p:ext uri="{BB962C8B-B14F-4D97-AF65-F5344CB8AC3E}">
        <p14:creationId xmlns:p14="http://schemas.microsoft.com/office/powerpoint/2010/main" val="261922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87C80-3E12-481A-AAC6-7AA1473BE7B7}"/>
              </a:ext>
            </a:extLst>
          </p:cNvPr>
          <p:cNvSpPr>
            <a:spLocks noGrp="1"/>
          </p:cNvSpPr>
          <p:nvPr>
            <p:ph type="title"/>
          </p:nvPr>
        </p:nvSpPr>
        <p:spPr/>
        <p:txBody>
          <a:bodyPr/>
          <a:lstStyle/>
          <a:p>
            <a:r>
              <a:rPr lang="en-US" dirty="0"/>
              <a:t>Proposed Changes to 07/29/22 draft</a:t>
            </a:r>
          </a:p>
        </p:txBody>
      </p:sp>
      <p:sp>
        <p:nvSpPr>
          <p:cNvPr id="3" name="Content Placeholder 2">
            <a:extLst>
              <a:ext uri="{FF2B5EF4-FFF2-40B4-BE49-F238E27FC236}">
                <a16:creationId xmlns:a16="http://schemas.microsoft.com/office/drawing/2014/main" id="{4361FF8A-0A37-410D-9576-AAE369C9D915}"/>
              </a:ext>
            </a:extLst>
          </p:cNvPr>
          <p:cNvSpPr>
            <a:spLocks noGrp="1"/>
          </p:cNvSpPr>
          <p:nvPr>
            <p:ph idx="1"/>
          </p:nvPr>
        </p:nvSpPr>
        <p:spPr/>
        <p:txBody>
          <a:bodyPr/>
          <a:lstStyle/>
          <a:p>
            <a:r>
              <a:rPr lang="en-US" dirty="0"/>
              <a:t>Section 25-380. Short Title and Scope</a:t>
            </a:r>
          </a:p>
          <a:p>
            <a:pPr lvl="1"/>
            <a:r>
              <a:rPr lang="en-US" dirty="0"/>
              <a:t>This division shall be known and may be cited to as the “Rent Stabilization Ordinance.” The Rent Stabilization Ordinance shall be effective in both the incorporated and unincorporated areas within Orange County, </a:t>
            </a:r>
            <a:r>
              <a:rPr lang="en-US" u="sng" dirty="0"/>
              <a:t>except that this ordinance will not be effective within those incorporated areas that have enacted a duly adopted ordinance exempting such incorporated area from this ordinance.</a:t>
            </a:r>
            <a:endParaRPr lang="en-US" dirty="0"/>
          </a:p>
        </p:txBody>
      </p:sp>
      <p:sp>
        <p:nvSpPr>
          <p:cNvPr id="4" name="Slide Number Placeholder 3">
            <a:extLst>
              <a:ext uri="{FF2B5EF4-FFF2-40B4-BE49-F238E27FC236}">
                <a16:creationId xmlns:a16="http://schemas.microsoft.com/office/drawing/2014/main" id="{CD5E6A21-5F91-4DEB-9E19-C24133AED574}"/>
              </a:ext>
            </a:extLst>
          </p:cNvPr>
          <p:cNvSpPr>
            <a:spLocks noGrp="1"/>
          </p:cNvSpPr>
          <p:nvPr>
            <p:ph type="sldNum" sz="quarter" idx="4"/>
          </p:nvPr>
        </p:nvSpPr>
        <p:spPr/>
        <p:txBody>
          <a:bodyPr/>
          <a:lstStyle/>
          <a:p>
            <a:fld id="{DA88640A-8519-4D1E-B31E-E5F41550D215}" type="slidenum">
              <a:rPr lang="en-US" smtClean="0"/>
              <a:pPr/>
              <a:t>21</a:t>
            </a:fld>
            <a:endParaRPr lang="en-US" dirty="0"/>
          </a:p>
        </p:txBody>
      </p:sp>
    </p:spTree>
    <p:extLst>
      <p:ext uri="{BB962C8B-B14F-4D97-AF65-F5344CB8AC3E}">
        <p14:creationId xmlns:p14="http://schemas.microsoft.com/office/powerpoint/2010/main" val="2579245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87C80-3E12-481A-AAC6-7AA1473BE7B7}"/>
              </a:ext>
            </a:extLst>
          </p:cNvPr>
          <p:cNvSpPr>
            <a:spLocks noGrp="1"/>
          </p:cNvSpPr>
          <p:nvPr>
            <p:ph type="title"/>
          </p:nvPr>
        </p:nvSpPr>
        <p:spPr/>
        <p:txBody>
          <a:bodyPr/>
          <a:lstStyle/>
          <a:p>
            <a:r>
              <a:rPr lang="en-US" dirty="0"/>
              <a:t>Proposed Changes to 07/29/22 draft</a:t>
            </a:r>
          </a:p>
        </p:txBody>
      </p:sp>
      <p:sp>
        <p:nvSpPr>
          <p:cNvPr id="3" name="Content Placeholder 2">
            <a:extLst>
              <a:ext uri="{FF2B5EF4-FFF2-40B4-BE49-F238E27FC236}">
                <a16:creationId xmlns:a16="http://schemas.microsoft.com/office/drawing/2014/main" id="{4361FF8A-0A37-410D-9576-AAE369C9D915}"/>
              </a:ext>
            </a:extLst>
          </p:cNvPr>
          <p:cNvSpPr>
            <a:spLocks noGrp="1"/>
          </p:cNvSpPr>
          <p:nvPr>
            <p:ph idx="1"/>
          </p:nvPr>
        </p:nvSpPr>
        <p:spPr/>
        <p:txBody>
          <a:bodyPr/>
          <a:lstStyle/>
          <a:p>
            <a:r>
              <a:rPr lang="en-US" dirty="0"/>
              <a:t>Section 25-384. Limitations on rent increases.</a:t>
            </a:r>
          </a:p>
          <a:p>
            <a:pPr lvl="1"/>
            <a:r>
              <a:rPr lang="en-US" dirty="0"/>
              <a:t>(b)	No landlord shall demand, charge, or accept from a tenant a rent increase that is in excess of the</a:t>
            </a:r>
            <a:r>
              <a:rPr lang="en-US" u="sng" dirty="0"/>
              <a:t> existing rent multiplied by the </a:t>
            </a:r>
            <a:r>
              <a:rPr lang="en-US" dirty="0"/>
              <a:t>Consumer Price Index </a:t>
            </a:r>
            <a:r>
              <a:rPr lang="en-US" strike="sngStrike" dirty="0"/>
              <a:t>of the existing rent</a:t>
            </a:r>
            <a:r>
              <a:rPr lang="en-US" dirty="0"/>
              <a:t> for any residential rental unit except as otherwise allowed under section 25-388 of this ordinance.</a:t>
            </a:r>
          </a:p>
          <a:p>
            <a:endParaRPr lang="en-US" dirty="0"/>
          </a:p>
        </p:txBody>
      </p:sp>
      <p:sp>
        <p:nvSpPr>
          <p:cNvPr id="4" name="Slide Number Placeholder 3">
            <a:extLst>
              <a:ext uri="{FF2B5EF4-FFF2-40B4-BE49-F238E27FC236}">
                <a16:creationId xmlns:a16="http://schemas.microsoft.com/office/drawing/2014/main" id="{CD5E6A21-5F91-4DEB-9E19-C24133AED574}"/>
              </a:ext>
            </a:extLst>
          </p:cNvPr>
          <p:cNvSpPr>
            <a:spLocks noGrp="1"/>
          </p:cNvSpPr>
          <p:nvPr>
            <p:ph type="sldNum" sz="quarter" idx="4"/>
          </p:nvPr>
        </p:nvSpPr>
        <p:spPr/>
        <p:txBody>
          <a:bodyPr/>
          <a:lstStyle/>
          <a:p>
            <a:fld id="{DA88640A-8519-4D1E-B31E-E5F41550D215}" type="slidenum">
              <a:rPr lang="en-US" smtClean="0"/>
              <a:pPr/>
              <a:t>22</a:t>
            </a:fld>
            <a:endParaRPr lang="en-US" dirty="0"/>
          </a:p>
        </p:txBody>
      </p:sp>
    </p:spTree>
    <p:extLst>
      <p:ext uri="{BB962C8B-B14F-4D97-AF65-F5344CB8AC3E}">
        <p14:creationId xmlns:p14="http://schemas.microsoft.com/office/powerpoint/2010/main" val="258231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87C80-3E12-481A-AAC6-7AA1473BE7B7}"/>
              </a:ext>
            </a:extLst>
          </p:cNvPr>
          <p:cNvSpPr>
            <a:spLocks noGrp="1"/>
          </p:cNvSpPr>
          <p:nvPr>
            <p:ph type="title"/>
          </p:nvPr>
        </p:nvSpPr>
        <p:spPr/>
        <p:txBody>
          <a:bodyPr/>
          <a:lstStyle/>
          <a:p>
            <a:r>
              <a:rPr lang="en-US" dirty="0"/>
              <a:t>Proposed Changes to 07/29/22 draft</a:t>
            </a:r>
          </a:p>
        </p:txBody>
      </p:sp>
      <p:sp>
        <p:nvSpPr>
          <p:cNvPr id="3" name="Content Placeholder 2">
            <a:extLst>
              <a:ext uri="{FF2B5EF4-FFF2-40B4-BE49-F238E27FC236}">
                <a16:creationId xmlns:a16="http://schemas.microsoft.com/office/drawing/2014/main" id="{4361FF8A-0A37-410D-9576-AAE369C9D915}"/>
              </a:ext>
            </a:extLst>
          </p:cNvPr>
          <p:cNvSpPr>
            <a:spLocks noGrp="1"/>
          </p:cNvSpPr>
          <p:nvPr>
            <p:ph idx="1"/>
          </p:nvPr>
        </p:nvSpPr>
        <p:spPr/>
        <p:txBody>
          <a:bodyPr/>
          <a:lstStyle/>
          <a:p>
            <a:r>
              <a:rPr lang="en-US" dirty="0"/>
              <a:t>Section 25-386. Vacancy.</a:t>
            </a:r>
          </a:p>
          <a:p>
            <a:pPr lvl="1"/>
            <a:r>
              <a:rPr lang="en-US" u="sng" dirty="0"/>
              <a:t>This ordinance’s</a:t>
            </a:r>
            <a:r>
              <a:rPr lang="en-US" dirty="0"/>
              <a:t> </a:t>
            </a:r>
            <a:r>
              <a:rPr lang="en-US" strike="sngStrike" dirty="0"/>
              <a:t>The</a:t>
            </a:r>
            <a:r>
              <a:rPr lang="en-US" dirty="0"/>
              <a:t> limitations on </a:t>
            </a:r>
            <a:r>
              <a:rPr lang="en-US" u="sng" dirty="0"/>
              <a:t>rent increases</a:t>
            </a:r>
            <a:r>
              <a:rPr lang="en-US" dirty="0"/>
              <a:t> </a:t>
            </a:r>
            <a:r>
              <a:rPr lang="en-US" strike="sngStrike" dirty="0"/>
              <a:t>the amount of annual rent</a:t>
            </a:r>
            <a:r>
              <a:rPr lang="en-US" dirty="0"/>
              <a:t> shall apply regardless of change of occupancy in a residential rental unit except as otherwise allowed under section 25-388 of this ordinance.</a:t>
            </a:r>
          </a:p>
        </p:txBody>
      </p:sp>
      <p:sp>
        <p:nvSpPr>
          <p:cNvPr id="4" name="Slide Number Placeholder 3">
            <a:extLst>
              <a:ext uri="{FF2B5EF4-FFF2-40B4-BE49-F238E27FC236}">
                <a16:creationId xmlns:a16="http://schemas.microsoft.com/office/drawing/2014/main" id="{CD5E6A21-5F91-4DEB-9E19-C24133AED574}"/>
              </a:ext>
            </a:extLst>
          </p:cNvPr>
          <p:cNvSpPr>
            <a:spLocks noGrp="1"/>
          </p:cNvSpPr>
          <p:nvPr>
            <p:ph type="sldNum" sz="quarter" idx="4"/>
          </p:nvPr>
        </p:nvSpPr>
        <p:spPr/>
        <p:txBody>
          <a:bodyPr/>
          <a:lstStyle/>
          <a:p>
            <a:fld id="{DA88640A-8519-4D1E-B31E-E5F41550D215}" type="slidenum">
              <a:rPr lang="en-US" smtClean="0"/>
              <a:pPr/>
              <a:t>23</a:t>
            </a:fld>
            <a:endParaRPr lang="en-US" dirty="0"/>
          </a:p>
        </p:txBody>
      </p:sp>
    </p:spTree>
    <p:extLst>
      <p:ext uri="{BB962C8B-B14F-4D97-AF65-F5344CB8AC3E}">
        <p14:creationId xmlns:p14="http://schemas.microsoft.com/office/powerpoint/2010/main" val="3609187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571A1-755C-4FEC-AA0C-BF60A93FBF9F}"/>
              </a:ext>
            </a:extLst>
          </p:cNvPr>
          <p:cNvSpPr>
            <a:spLocks noGrp="1"/>
          </p:cNvSpPr>
          <p:nvPr>
            <p:ph type="title"/>
          </p:nvPr>
        </p:nvSpPr>
        <p:spPr/>
        <p:txBody>
          <a:bodyPr/>
          <a:lstStyle/>
          <a:p>
            <a:r>
              <a:rPr lang="en-US" dirty="0"/>
              <a:t>Proposed Changes to 07/29/22 draft</a:t>
            </a:r>
          </a:p>
        </p:txBody>
      </p:sp>
      <p:sp>
        <p:nvSpPr>
          <p:cNvPr id="3" name="Content Placeholder 2">
            <a:extLst>
              <a:ext uri="{FF2B5EF4-FFF2-40B4-BE49-F238E27FC236}">
                <a16:creationId xmlns:a16="http://schemas.microsoft.com/office/drawing/2014/main" id="{B15ED574-51A0-4FDD-91B5-95FB2CC14A04}"/>
              </a:ext>
            </a:extLst>
          </p:cNvPr>
          <p:cNvSpPr>
            <a:spLocks noGrp="1"/>
          </p:cNvSpPr>
          <p:nvPr>
            <p:ph idx="1"/>
          </p:nvPr>
        </p:nvSpPr>
        <p:spPr/>
        <p:txBody>
          <a:bodyPr/>
          <a:lstStyle/>
          <a:p>
            <a:r>
              <a:rPr lang="en-US" dirty="0"/>
              <a:t>Section 5. Official Ballot</a:t>
            </a:r>
          </a:p>
          <a:p>
            <a:pPr lvl="1"/>
            <a:r>
              <a:rPr lang="en-US" sz="2400" dirty="0"/>
              <a:t>Ballot title and summary substantially in the following form:</a:t>
            </a:r>
            <a:endParaRPr lang="en-US" dirty="0"/>
          </a:p>
          <a:p>
            <a:pPr lvl="1"/>
            <a:endParaRPr lang="en-US" sz="2400" dirty="0"/>
          </a:p>
          <a:p>
            <a:pPr lvl="1"/>
            <a:endParaRPr lang="en-US" sz="2400" dirty="0"/>
          </a:p>
          <a:p>
            <a:pPr lvl="1"/>
            <a:endParaRPr lang="en-US" sz="2400" dirty="0"/>
          </a:p>
          <a:p>
            <a:pPr lvl="1"/>
            <a:endParaRPr lang="en-US" sz="2400" dirty="0"/>
          </a:p>
          <a:p>
            <a:pPr lvl="1"/>
            <a:endParaRPr lang="en-US" sz="2400" dirty="0"/>
          </a:p>
        </p:txBody>
      </p:sp>
      <p:sp>
        <p:nvSpPr>
          <p:cNvPr id="4" name="Slide Number Placeholder 3">
            <a:extLst>
              <a:ext uri="{FF2B5EF4-FFF2-40B4-BE49-F238E27FC236}">
                <a16:creationId xmlns:a16="http://schemas.microsoft.com/office/drawing/2014/main" id="{6ACF7311-8F47-42C2-98B6-D185AF776318}"/>
              </a:ext>
            </a:extLst>
          </p:cNvPr>
          <p:cNvSpPr>
            <a:spLocks noGrp="1"/>
          </p:cNvSpPr>
          <p:nvPr>
            <p:ph type="sldNum" sz="quarter" idx="4"/>
          </p:nvPr>
        </p:nvSpPr>
        <p:spPr/>
        <p:txBody>
          <a:bodyPr/>
          <a:lstStyle/>
          <a:p>
            <a:fld id="{DA88640A-8519-4D1E-B31E-E5F41550D215}" type="slidenum">
              <a:rPr lang="en-US" smtClean="0"/>
              <a:pPr/>
              <a:t>24</a:t>
            </a:fld>
            <a:endParaRPr lang="en-US" dirty="0"/>
          </a:p>
        </p:txBody>
      </p:sp>
      <p:sp>
        <p:nvSpPr>
          <p:cNvPr id="5" name="Rectangle 4">
            <a:extLst>
              <a:ext uri="{FF2B5EF4-FFF2-40B4-BE49-F238E27FC236}">
                <a16:creationId xmlns:a16="http://schemas.microsoft.com/office/drawing/2014/main" id="{3BD9C01E-7C18-4C60-BF75-CA9BF3E4B6EA}"/>
              </a:ext>
            </a:extLst>
          </p:cNvPr>
          <p:cNvSpPr/>
          <p:nvPr/>
        </p:nvSpPr>
        <p:spPr>
          <a:xfrm>
            <a:off x="203200" y="2473672"/>
            <a:ext cx="11684000" cy="3877985"/>
          </a:xfrm>
          <a:prstGeom prst="rect">
            <a:avLst/>
          </a:prstGeom>
        </p:spPr>
        <p:txBody>
          <a:bodyPr wrap="square">
            <a:spAutoFit/>
          </a:bodyPr>
          <a:lstStyle/>
          <a:p>
            <a:pPr marL="228600" lvl="1" indent="0" algn="ctr">
              <a:buNone/>
            </a:pPr>
            <a:r>
              <a:rPr lang="en-US" sz="2800" b="1" dirty="0">
                <a:solidFill>
                  <a:schemeClr val="bg1"/>
                </a:solidFill>
                <a:latin typeface="+mj-lt"/>
              </a:rPr>
              <a:t>RENT STABILIZATION ORDINANCE TO LIMIT RENT </a:t>
            </a:r>
            <a:br>
              <a:rPr lang="en-US" sz="2800" b="1" dirty="0">
                <a:solidFill>
                  <a:schemeClr val="bg1"/>
                </a:solidFill>
                <a:latin typeface="+mj-lt"/>
              </a:rPr>
            </a:br>
            <a:r>
              <a:rPr lang="en-US" sz="2800" b="1" dirty="0">
                <a:solidFill>
                  <a:schemeClr val="bg1"/>
                </a:solidFill>
                <a:latin typeface="+mj-lt"/>
              </a:rPr>
              <a:t>INCREASE FOR CERTAIN RESIDENTIAL RENTAL UNITS</a:t>
            </a:r>
          </a:p>
          <a:p>
            <a:pPr marL="228600" lvl="1" indent="0" algn="just">
              <a:buNone/>
            </a:pPr>
            <a:br>
              <a:rPr lang="en-US" sz="1100" b="1" dirty="0">
                <a:solidFill>
                  <a:schemeClr val="bg1"/>
                </a:solidFill>
                <a:latin typeface="+mj-lt"/>
              </a:rPr>
            </a:br>
            <a:r>
              <a:rPr lang="en-US" sz="2300" b="1" dirty="0">
                <a:solidFill>
                  <a:schemeClr val="bg1"/>
                </a:solidFill>
                <a:latin typeface="+mj-lt"/>
              </a:rPr>
              <a:t>Shall the Orange County Rent Stabilization Ordinance, which limits rent increases for certain residential rental units in multifamily structures to the </a:t>
            </a:r>
            <a:r>
              <a:rPr lang="en-US" sz="2300" b="1" u="sng" dirty="0">
                <a:solidFill>
                  <a:schemeClr val="bg1"/>
                </a:solidFill>
                <a:latin typeface="+mj-lt"/>
              </a:rPr>
              <a:t>average annual increase in the </a:t>
            </a:r>
            <a:r>
              <a:rPr lang="en-US" sz="2300" b="1" dirty="0">
                <a:solidFill>
                  <a:schemeClr val="bg1"/>
                </a:solidFill>
                <a:latin typeface="+mj-lt"/>
              </a:rPr>
              <a:t>Consumer Price Index, and requires the County to create a process for landlords to request an exception to the limitation on the rent increase based on an opportunity to receive a fair and reasonable return on investment, be approved for a period of one year?</a:t>
            </a:r>
          </a:p>
          <a:p>
            <a:pPr marL="228600" lvl="1" indent="0" algn="just">
              <a:buNone/>
            </a:pPr>
            <a:endParaRPr lang="en-US" sz="1600" b="1" dirty="0">
              <a:solidFill>
                <a:schemeClr val="bg1"/>
              </a:solidFill>
              <a:latin typeface="+mj-lt"/>
            </a:endParaRPr>
          </a:p>
          <a:p>
            <a:pPr marL="457200" indent="0" algn="just">
              <a:buNone/>
              <a:tabLst>
                <a:tab pos="10113963" algn="l"/>
              </a:tabLst>
            </a:pPr>
            <a:r>
              <a:rPr lang="en-US" sz="2400" b="1" dirty="0">
                <a:solidFill>
                  <a:schemeClr val="bg1"/>
                </a:solidFill>
                <a:latin typeface="+mj-lt"/>
              </a:rPr>
              <a:t>     _____ Yes </a:t>
            </a:r>
            <a:endParaRPr lang="en-US" sz="2000" b="1" dirty="0">
              <a:solidFill>
                <a:schemeClr val="bg1"/>
              </a:solidFill>
              <a:latin typeface="+mj-lt"/>
            </a:endParaRPr>
          </a:p>
          <a:p>
            <a:pPr marL="457200" indent="0">
              <a:buNone/>
              <a:tabLst>
                <a:tab pos="10113963" algn="l"/>
              </a:tabLst>
            </a:pPr>
            <a:r>
              <a:rPr lang="en-US" sz="2400" b="1" dirty="0">
                <a:solidFill>
                  <a:schemeClr val="bg1"/>
                </a:solidFill>
                <a:latin typeface="+mj-lt"/>
              </a:rPr>
              <a:t>     _____ No</a:t>
            </a:r>
            <a:endParaRPr lang="en-US" sz="2000" b="1" dirty="0">
              <a:solidFill>
                <a:schemeClr val="bg1"/>
              </a:solidFill>
              <a:latin typeface="+mj-lt"/>
            </a:endParaRPr>
          </a:p>
        </p:txBody>
      </p:sp>
    </p:spTree>
    <p:extLst>
      <p:ext uri="{BB962C8B-B14F-4D97-AF65-F5344CB8AC3E}">
        <p14:creationId xmlns:p14="http://schemas.microsoft.com/office/powerpoint/2010/main" val="11771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Presentation Outline</a:t>
            </a:r>
          </a:p>
        </p:txBody>
      </p:sp>
      <p:sp>
        <p:nvSpPr>
          <p:cNvPr id="6" name="Content Placeholder 5"/>
          <p:cNvSpPr>
            <a:spLocks noGrp="1"/>
          </p:cNvSpPr>
          <p:nvPr>
            <p:ph idx="1"/>
          </p:nvPr>
        </p:nvSpPr>
        <p:spPr/>
        <p:txBody>
          <a:bodyPr/>
          <a:lstStyle/>
          <a:p>
            <a:pPr>
              <a:buClr>
                <a:schemeClr val="accent1"/>
              </a:buClr>
            </a:pPr>
            <a:r>
              <a:rPr lang="en-US" dirty="0">
                <a:solidFill>
                  <a:schemeClr val="accent1"/>
                </a:solidFill>
              </a:rPr>
              <a:t>Background</a:t>
            </a:r>
            <a:endParaRPr lang="en-US" sz="2200" dirty="0">
              <a:solidFill>
                <a:schemeClr val="accent1"/>
              </a:solidFill>
            </a:endParaRPr>
          </a:p>
          <a:p>
            <a:pPr>
              <a:buClr>
                <a:schemeClr val="accent1"/>
              </a:buClr>
            </a:pPr>
            <a:r>
              <a:rPr lang="en-US" dirty="0">
                <a:solidFill>
                  <a:schemeClr val="accent1"/>
                </a:solidFill>
              </a:rPr>
              <a:t>Ordinance Review</a:t>
            </a:r>
          </a:p>
          <a:p>
            <a:pPr>
              <a:buClr>
                <a:schemeClr val="accent1"/>
              </a:buClr>
            </a:pPr>
            <a:r>
              <a:rPr lang="en-US" dirty="0">
                <a:solidFill>
                  <a:schemeClr val="accent1"/>
                </a:solidFill>
              </a:rPr>
              <a:t>Proposed Changes to 07/29/22 draft</a:t>
            </a:r>
          </a:p>
          <a:p>
            <a:r>
              <a:rPr lang="en-US" dirty="0"/>
              <a:t>Enforcement</a:t>
            </a:r>
          </a:p>
          <a:p>
            <a:pPr>
              <a:buClr>
                <a:schemeClr val="accent1"/>
              </a:buClr>
            </a:pPr>
            <a:r>
              <a:rPr lang="en-US" dirty="0">
                <a:solidFill>
                  <a:schemeClr val="accent1"/>
                </a:solidFill>
              </a:rPr>
              <a:t>Action Requested</a:t>
            </a:r>
          </a:p>
          <a:p>
            <a:endParaRPr lang="en-US" dirty="0"/>
          </a:p>
          <a:p>
            <a:pPr lvl="1"/>
            <a:endParaRPr lang="en-US" dirty="0"/>
          </a:p>
        </p:txBody>
      </p:sp>
      <p:pic>
        <p:nvPicPr>
          <p:cNvPr id="4" name="Picture 3">
            <a:extLst>
              <a:ext uri="{FF2B5EF4-FFF2-40B4-BE49-F238E27FC236}">
                <a16:creationId xmlns:a16="http://schemas.microsoft.com/office/drawing/2014/main" id="{3FE9E5BF-BFCF-6EE7-8410-CEDEFB59C3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62130" y="4419600"/>
            <a:ext cx="4134619" cy="2338387"/>
          </a:xfrm>
          <a:prstGeom prst="rect">
            <a:avLst/>
          </a:prstGeom>
          <a:ln w="19050">
            <a:solidFill>
              <a:schemeClr val="bg1"/>
            </a:solidFill>
          </a:ln>
        </p:spPr>
      </p:pic>
      <p:sp>
        <p:nvSpPr>
          <p:cNvPr id="7" name="Slide Number Placeholder 6">
            <a:extLst>
              <a:ext uri="{FF2B5EF4-FFF2-40B4-BE49-F238E27FC236}">
                <a16:creationId xmlns:a16="http://schemas.microsoft.com/office/drawing/2014/main" id="{911C7675-E625-ECA3-CD59-605453BFCEAD}"/>
              </a:ext>
            </a:extLst>
          </p:cNvPr>
          <p:cNvSpPr>
            <a:spLocks noGrp="1"/>
          </p:cNvSpPr>
          <p:nvPr>
            <p:ph type="sldNum" sz="quarter" idx="4"/>
          </p:nvPr>
        </p:nvSpPr>
        <p:spPr/>
        <p:txBody>
          <a:bodyPr/>
          <a:lstStyle/>
          <a:p>
            <a:fld id="{DA88640A-8519-4D1E-B31E-E5F41550D215}" type="slidenum">
              <a:rPr lang="en-US" smtClean="0"/>
              <a:pPr/>
              <a:t>25</a:t>
            </a:fld>
            <a:endParaRPr lang="en-US" dirty="0"/>
          </a:p>
        </p:txBody>
      </p:sp>
    </p:spTree>
    <p:extLst>
      <p:ext uri="{BB962C8B-B14F-4D97-AF65-F5344CB8AC3E}">
        <p14:creationId xmlns:p14="http://schemas.microsoft.com/office/powerpoint/2010/main" val="1985060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CBD2-7083-4F49-89DE-6DD9FC96F71C}"/>
              </a:ext>
            </a:extLst>
          </p:cNvPr>
          <p:cNvSpPr>
            <a:spLocks noGrp="1"/>
          </p:cNvSpPr>
          <p:nvPr>
            <p:ph type="title"/>
          </p:nvPr>
        </p:nvSpPr>
        <p:spPr/>
        <p:txBody>
          <a:bodyPr/>
          <a:lstStyle/>
          <a:p>
            <a:r>
              <a:rPr lang="en-US" dirty="0"/>
              <a:t>Enforcement</a:t>
            </a:r>
          </a:p>
        </p:txBody>
      </p:sp>
      <p:sp>
        <p:nvSpPr>
          <p:cNvPr id="3" name="Content Placeholder 2">
            <a:extLst>
              <a:ext uri="{FF2B5EF4-FFF2-40B4-BE49-F238E27FC236}">
                <a16:creationId xmlns:a16="http://schemas.microsoft.com/office/drawing/2014/main" id="{B0B663C5-18EB-4225-8FE4-0E7E2D0A33A8}"/>
              </a:ext>
            </a:extLst>
          </p:cNvPr>
          <p:cNvSpPr>
            <a:spLocks noGrp="1"/>
          </p:cNvSpPr>
          <p:nvPr>
            <p:ph idx="1"/>
          </p:nvPr>
        </p:nvSpPr>
        <p:spPr/>
        <p:txBody>
          <a:bodyPr/>
          <a:lstStyle/>
          <a:p>
            <a:r>
              <a:rPr lang="en-US" dirty="0"/>
              <a:t>Example of alleged violation:</a:t>
            </a:r>
          </a:p>
          <a:p>
            <a:pPr lvl="1"/>
            <a:r>
              <a:rPr lang="en-US" sz="2600" dirty="0"/>
              <a:t>Tenant complaint intake via 311</a:t>
            </a:r>
          </a:p>
          <a:p>
            <a:pPr lvl="1"/>
            <a:r>
              <a:rPr lang="en-US" sz="2600" dirty="0"/>
              <a:t>Complaint investigation by Neighborhood Services (in future: Office of Housing Advocacy)</a:t>
            </a:r>
          </a:p>
          <a:p>
            <a:pPr lvl="2"/>
            <a:r>
              <a:rPr lang="en-US" sz="2200" dirty="0"/>
              <a:t>Establish recent, current, or proposed rental amounts and housing services</a:t>
            </a:r>
          </a:p>
          <a:p>
            <a:pPr lvl="1"/>
            <a:r>
              <a:rPr lang="en-US" sz="2600" dirty="0"/>
              <a:t>Documentation of violation delivered to Code Compliance Officer</a:t>
            </a:r>
          </a:p>
          <a:p>
            <a:pPr lvl="1"/>
            <a:r>
              <a:rPr lang="en-US" sz="2600" dirty="0"/>
              <a:t>Notice of violation (warning), time to cure</a:t>
            </a:r>
          </a:p>
          <a:p>
            <a:pPr lvl="1"/>
            <a:r>
              <a:rPr lang="en-US" sz="2600" dirty="0"/>
              <a:t>Civil citation or Notice of Violation issued to landlord</a:t>
            </a:r>
          </a:p>
          <a:p>
            <a:pPr lvl="1"/>
            <a:r>
              <a:rPr lang="en-US" sz="2600" dirty="0"/>
              <a:t>Repeatable</a:t>
            </a:r>
          </a:p>
        </p:txBody>
      </p:sp>
      <p:sp>
        <p:nvSpPr>
          <p:cNvPr id="4" name="Slide Number Placeholder 3">
            <a:extLst>
              <a:ext uri="{FF2B5EF4-FFF2-40B4-BE49-F238E27FC236}">
                <a16:creationId xmlns:a16="http://schemas.microsoft.com/office/drawing/2014/main" id="{7D11EFA0-0278-419B-9052-FBE01869BA31}"/>
              </a:ext>
            </a:extLst>
          </p:cNvPr>
          <p:cNvSpPr>
            <a:spLocks noGrp="1"/>
          </p:cNvSpPr>
          <p:nvPr>
            <p:ph type="sldNum" sz="quarter" idx="4"/>
          </p:nvPr>
        </p:nvSpPr>
        <p:spPr/>
        <p:txBody>
          <a:bodyPr/>
          <a:lstStyle/>
          <a:p>
            <a:fld id="{DA88640A-8519-4D1E-B31E-E5F41550D215}" type="slidenum">
              <a:rPr lang="en-US" smtClean="0"/>
              <a:pPr/>
              <a:t>26</a:t>
            </a:fld>
            <a:endParaRPr lang="en-US" dirty="0"/>
          </a:p>
        </p:txBody>
      </p:sp>
    </p:spTree>
    <p:extLst>
      <p:ext uri="{BB962C8B-B14F-4D97-AF65-F5344CB8AC3E}">
        <p14:creationId xmlns:p14="http://schemas.microsoft.com/office/powerpoint/2010/main" val="3573121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Presentation Outline</a:t>
            </a:r>
          </a:p>
        </p:txBody>
      </p:sp>
      <p:sp>
        <p:nvSpPr>
          <p:cNvPr id="6" name="Content Placeholder 5"/>
          <p:cNvSpPr>
            <a:spLocks noGrp="1"/>
          </p:cNvSpPr>
          <p:nvPr>
            <p:ph idx="1"/>
          </p:nvPr>
        </p:nvSpPr>
        <p:spPr/>
        <p:txBody>
          <a:bodyPr/>
          <a:lstStyle/>
          <a:p>
            <a:pPr>
              <a:buClr>
                <a:schemeClr val="accent1"/>
              </a:buClr>
            </a:pPr>
            <a:r>
              <a:rPr lang="en-US" dirty="0">
                <a:solidFill>
                  <a:schemeClr val="accent1"/>
                </a:solidFill>
              </a:rPr>
              <a:t>Background</a:t>
            </a:r>
            <a:endParaRPr lang="en-US" sz="2200" dirty="0">
              <a:solidFill>
                <a:schemeClr val="accent1"/>
              </a:solidFill>
            </a:endParaRPr>
          </a:p>
          <a:p>
            <a:pPr>
              <a:buClr>
                <a:schemeClr val="accent1"/>
              </a:buClr>
            </a:pPr>
            <a:r>
              <a:rPr lang="en-US" dirty="0">
                <a:solidFill>
                  <a:schemeClr val="accent1"/>
                </a:solidFill>
              </a:rPr>
              <a:t>Ordinance Review</a:t>
            </a:r>
          </a:p>
          <a:p>
            <a:pPr>
              <a:buClr>
                <a:schemeClr val="accent1"/>
              </a:buClr>
            </a:pPr>
            <a:r>
              <a:rPr lang="en-US" dirty="0">
                <a:solidFill>
                  <a:schemeClr val="accent1"/>
                </a:solidFill>
              </a:rPr>
              <a:t>Proposed Changes to 07/29/22 draft</a:t>
            </a:r>
          </a:p>
          <a:p>
            <a:pPr>
              <a:buClr>
                <a:schemeClr val="accent1"/>
              </a:buClr>
            </a:pPr>
            <a:r>
              <a:rPr lang="en-US" dirty="0">
                <a:solidFill>
                  <a:schemeClr val="accent1"/>
                </a:solidFill>
              </a:rPr>
              <a:t>Enforcement</a:t>
            </a:r>
          </a:p>
          <a:p>
            <a:r>
              <a:rPr lang="en-US" dirty="0"/>
              <a:t>Action Requested</a:t>
            </a:r>
          </a:p>
          <a:p>
            <a:endParaRPr lang="en-US" dirty="0"/>
          </a:p>
          <a:p>
            <a:pPr lvl="1"/>
            <a:endParaRPr lang="en-US" dirty="0"/>
          </a:p>
        </p:txBody>
      </p:sp>
      <p:pic>
        <p:nvPicPr>
          <p:cNvPr id="4" name="Picture 3">
            <a:extLst>
              <a:ext uri="{FF2B5EF4-FFF2-40B4-BE49-F238E27FC236}">
                <a16:creationId xmlns:a16="http://schemas.microsoft.com/office/drawing/2014/main" id="{3FE9E5BF-BFCF-6EE7-8410-CEDEFB59C3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62130" y="4419600"/>
            <a:ext cx="4134619" cy="2338387"/>
          </a:xfrm>
          <a:prstGeom prst="rect">
            <a:avLst/>
          </a:prstGeom>
          <a:ln w="19050">
            <a:solidFill>
              <a:schemeClr val="bg1"/>
            </a:solidFill>
          </a:ln>
        </p:spPr>
      </p:pic>
      <p:sp>
        <p:nvSpPr>
          <p:cNvPr id="7" name="Slide Number Placeholder 6">
            <a:extLst>
              <a:ext uri="{FF2B5EF4-FFF2-40B4-BE49-F238E27FC236}">
                <a16:creationId xmlns:a16="http://schemas.microsoft.com/office/drawing/2014/main" id="{911C7675-E625-ECA3-CD59-605453BFCEAD}"/>
              </a:ext>
            </a:extLst>
          </p:cNvPr>
          <p:cNvSpPr>
            <a:spLocks noGrp="1"/>
          </p:cNvSpPr>
          <p:nvPr>
            <p:ph type="sldNum" sz="quarter" idx="4"/>
          </p:nvPr>
        </p:nvSpPr>
        <p:spPr/>
        <p:txBody>
          <a:bodyPr/>
          <a:lstStyle/>
          <a:p>
            <a:fld id="{DA88640A-8519-4D1E-B31E-E5F41550D215}" type="slidenum">
              <a:rPr lang="en-US" smtClean="0"/>
              <a:pPr/>
              <a:t>27</a:t>
            </a:fld>
            <a:endParaRPr lang="en-US" dirty="0"/>
          </a:p>
        </p:txBody>
      </p:sp>
    </p:spTree>
    <p:extLst>
      <p:ext uri="{BB962C8B-B14F-4D97-AF65-F5344CB8AC3E}">
        <p14:creationId xmlns:p14="http://schemas.microsoft.com/office/powerpoint/2010/main" val="2455513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C89F8-EF5F-463C-A0F6-B1ED99F879EA}"/>
              </a:ext>
            </a:extLst>
          </p:cNvPr>
          <p:cNvSpPr>
            <a:spLocks noGrp="1"/>
          </p:cNvSpPr>
          <p:nvPr>
            <p:ph type="title"/>
          </p:nvPr>
        </p:nvSpPr>
        <p:spPr/>
        <p:txBody>
          <a:bodyPr/>
          <a:lstStyle/>
          <a:p>
            <a:r>
              <a:rPr lang="en-US" dirty="0"/>
              <a:t>Final considerations…</a:t>
            </a:r>
          </a:p>
        </p:txBody>
      </p:sp>
      <p:sp>
        <p:nvSpPr>
          <p:cNvPr id="3" name="Content Placeholder 2">
            <a:extLst>
              <a:ext uri="{FF2B5EF4-FFF2-40B4-BE49-F238E27FC236}">
                <a16:creationId xmlns:a16="http://schemas.microsoft.com/office/drawing/2014/main" id="{14805840-2A15-4894-828A-34A002AABD40}"/>
              </a:ext>
            </a:extLst>
          </p:cNvPr>
          <p:cNvSpPr>
            <a:spLocks noGrp="1"/>
          </p:cNvSpPr>
          <p:nvPr>
            <p:ph idx="1"/>
          </p:nvPr>
        </p:nvSpPr>
        <p:spPr/>
        <p:txBody>
          <a:bodyPr/>
          <a:lstStyle/>
          <a:p>
            <a:r>
              <a:rPr lang="en-US" dirty="0"/>
              <a:t>Large increases in housing costs for all residents</a:t>
            </a:r>
          </a:p>
          <a:p>
            <a:r>
              <a:rPr lang="en-US" dirty="0"/>
              <a:t>Long term solution will only occur through increasing supply</a:t>
            </a:r>
          </a:p>
          <a:p>
            <a:r>
              <a:rPr lang="en-US" dirty="0"/>
              <a:t>Significant Board and County response to present challenge</a:t>
            </a:r>
          </a:p>
          <a:p>
            <a:pPr lvl="1"/>
            <a:r>
              <a:rPr lang="en-US" sz="2400" dirty="0"/>
              <a:t>Affordable housing production</a:t>
            </a:r>
          </a:p>
          <a:p>
            <a:pPr lvl="1"/>
            <a:r>
              <a:rPr lang="en-US" sz="2400" dirty="0"/>
              <a:t>Surge of Federal resources</a:t>
            </a:r>
          </a:p>
          <a:p>
            <a:pPr lvl="1"/>
            <a:r>
              <a:rPr lang="en-US" sz="2400" dirty="0"/>
              <a:t>Fast tracking actions for tenant services</a:t>
            </a:r>
          </a:p>
          <a:p>
            <a:r>
              <a:rPr lang="en-US" dirty="0"/>
              <a:t>Rent Stabilization Ordinance:</a:t>
            </a:r>
          </a:p>
          <a:p>
            <a:pPr lvl="1"/>
            <a:r>
              <a:rPr lang="en-US" sz="2400" dirty="0"/>
              <a:t>Affects a limited number of units and percentage of the population</a:t>
            </a:r>
          </a:p>
          <a:p>
            <a:pPr lvl="1"/>
            <a:r>
              <a:rPr lang="en-US" sz="2400" dirty="0"/>
              <a:t>Could be subject to legal challenge</a:t>
            </a:r>
          </a:p>
          <a:p>
            <a:pPr lvl="1"/>
            <a:r>
              <a:rPr lang="en-US" sz="2400" dirty="0"/>
              <a:t>Would provide short term benefit absent voter renewal</a:t>
            </a:r>
          </a:p>
          <a:p>
            <a:pPr lvl="1"/>
            <a:r>
              <a:rPr lang="en-US" sz="2400" dirty="0"/>
              <a:t>Would not go into effect until at least November 2022</a:t>
            </a:r>
          </a:p>
          <a:p>
            <a:endParaRPr lang="en-US" dirty="0"/>
          </a:p>
        </p:txBody>
      </p:sp>
      <p:sp>
        <p:nvSpPr>
          <p:cNvPr id="4" name="Slide Number Placeholder 3">
            <a:extLst>
              <a:ext uri="{FF2B5EF4-FFF2-40B4-BE49-F238E27FC236}">
                <a16:creationId xmlns:a16="http://schemas.microsoft.com/office/drawing/2014/main" id="{A658341F-2FAD-4614-ADED-8EAA6F0D1B1E}"/>
              </a:ext>
            </a:extLst>
          </p:cNvPr>
          <p:cNvSpPr>
            <a:spLocks noGrp="1"/>
          </p:cNvSpPr>
          <p:nvPr>
            <p:ph type="sldNum" sz="quarter" idx="4"/>
          </p:nvPr>
        </p:nvSpPr>
        <p:spPr/>
        <p:txBody>
          <a:bodyPr/>
          <a:lstStyle/>
          <a:p>
            <a:fld id="{DA88640A-8519-4D1E-B31E-E5F41550D215}" type="slidenum">
              <a:rPr lang="en-US" smtClean="0"/>
              <a:pPr/>
              <a:t>28</a:t>
            </a:fld>
            <a:endParaRPr lang="en-US" dirty="0"/>
          </a:p>
        </p:txBody>
      </p:sp>
    </p:spTree>
    <p:extLst>
      <p:ext uri="{BB962C8B-B14F-4D97-AF65-F5344CB8AC3E}">
        <p14:creationId xmlns:p14="http://schemas.microsoft.com/office/powerpoint/2010/main" val="1154356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1AD21-11C8-425E-A1A5-BA971995F353}"/>
              </a:ext>
            </a:extLst>
          </p:cNvPr>
          <p:cNvSpPr>
            <a:spLocks noGrp="1"/>
          </p:cNvSpPr>
          <p:nvPr>
            <p:ph type="title"/>
          </p:nvPr>
        </p:nvSpPr>
        <p:spPr/>
        <p:txBody>
          <a:bodyPr/>
          <a:lstStyle/>
          <a:p>
            <a:r>
              <a:rPr lang="en-US"/>
              <a:t>Final considerations…</a:t>
            </a:r>
            <a:endParaRPr lang="en-US" dirty="0"/>
          </a:p>
        </p:txBody>
      </p:sp>
      <p:sp>
        <p:nvSpPr>
          <p:cNvPr id="3" name="Content Placeholder 2">
            <a:extLst>
              <a:ext uri="{FF2B5EF4-FFF2-40B4-BE49-F238E27FC236}">
                <a16:creationId xmlns:a16="http://schemas.microsoft.com/office/drawing/2014/main" id="{2CA3FC1F-B9FA-4B2B-AD2B-9E252C86F8E5}"/>
              </a:ext>
            </a:extLst>
          </p:cNvPr>
          <p:cNvSpPr>
            <a:spLocks noGrp="1"/>
          </p:cNvSpPr>
          <p:nvPr>
            <p:ph idx="1"/>
          </p:nvPr>
        </p:nvSpPr>
        <p:spPr/>
        <p:txBody>
          <a:bodyPr/>
          <a:lstStyle/>
          <a:p>
            <a:r>
              <a:rPr lang="en-US" dirty="0"/>
              <a:t>Uncertain how market would respond:</a:t>
            </a:r>
          </a:p>
          <a:p>
            <a:pPr lvl="1"/>
            <a:r>
              <a:rPr lang="en-US" dirty="0"/>
              <a:t>Significant rent increases for lease renewals immediately preceding or following measure period</a:t>
            </a:r>
          </a:p>
          <a:p>
            <a:pPr lvl="1"/>
            <a:r>
              <a:rPr lang="en-US" dirty="0"/>
              <a:t>Increased or decreased lease duration</a:t>
            </a:r>
          </a:p>
          <a:p>
            <a:pPr lvl="1"/>
            <a:r>
              <a:rPr lang="en-US" dirty="0"/>
              <a:t>Include other charges beyond “rent”</a:t>
            </a:r>
          </a:p>
          <a:p>
            <a:pPr lvl="1"/>
            <a:r>
              <a:rPr lang="en-US" dirty="0"/>
              <a:t>Possible conversions from rental to ownership</a:t>
            </a:r>
          </a:p>
          <a:p>
            <a:pPr lvl="1"/>
            <a:r>
              <a:rPr lang="en-US" dirty="0"/>
              <a:t>Possible decrease of new construction due to regulatory uncertainty</a:t>
            </a:r>
          </a:p>
          <a:p>
            <a:pPr lvl="1"/>
            <a:r>
              <a:rPr lang="en-US" dirty="0"/>
              <a:t>Possible reduction of housing quality standards and re-investment</a:t>
            </a:r>
          </a:p>
          <a:p>
            <a:endParaRPr lang="en-US" dirty="0"/>
          </a:p>
        </p:txBody>
      </p:sp>
      <p:sp>
        <p:nvSpPr>
          <p:cNvPr id="4" name="Slide Number Placeholder 3">
            <a:extLst>
              <a:ext uri="{FF2B5EF4-FFF2-40B4-BE49-F238E27FC236}">
                <a16:creationId xmlns:a16="http://schemas.microsoft.com/office/drawing/2014/main" id="{BFA3B0A1-FB4C-4D35-8CB3-F1ABC8E3E4E2}"/>
              </a:ext>
            </a:extLst>
          </p:cNvPr>
          <p:cNvSpPr>
            <a:spLocks noGrp="1"/>
          </p:cNvSpPr>
          <p:nvPr>
            <p:ph type="sldNum" sz="quarter" idx="4"/>
          </p:nvPr>
        </p:nvSpPr>
        <p:spPr/>
        <p:txBody>
          <a:bodyPr/>
          <a:lstStyle/>
          <a:p>
            <a:fld id="{DA88640A-8519-4D1E-B31E-E5F41550D215}" type="slidenum">
              <a:rPr lang="en-US" smtClean="0"/>
              <a:pPr/>
              <a:t>29</a:t>
            </a:fld>
            <a:endParaRPr lang="en-US" dirty="0"/>
          </a:p>
        </p:txBody>
      </p:sp>
    </p:spTree>
    <p:extLst>
      <p:ext uri="{BB962C8B-B14F-4D97-AF65-F5344CB8AC3E}">
        <p14:creationId xmlns:p14="http://schemas.microsoft.com/office/powerpoint/2010/main" val="2797223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Presentation Outline</a:t>
            </a:r>
          </a:p>
        </p:txBody>
      </p:sp>
      <p:sp>
        <p:nvSpPr>
          <p:cNvPr id="6" name="Content Placeholder 5"/>
          <p:cNvSpPr>
            <a:spLocks noGrp="1"/>
          </p:cNvSpPr>
          <p:nvPr>
            <p:ph idx="1"/>
          </p:nvPr>
        </p:nvSpPr>
        <p:spPr/>
        <p:txBody>
          <a:bodyPr/>
          <a:lstStyle/>
          <a:p>
            <a:r>
              <a:rPr lang="en-US" dirty="0"/>
              <a:t>Background</a:t>
            </a:r>
            <a:endParaRPr lang="en-US" sz="2200" dirty="0"/>
          </a:p>
          <a:p>
            <a:pPr>
              <a:buClr>
                <a:schemeClr val="accent1"/>
              </a:buClr>
            </a:pPr>
            <a:r>
              <a:rPr lang="en-US" dirty="0">
                <a:solidFill>
                  <a:schemeClr val="accent1"/>
                </a:solidFill>
              </a:rPr>
              <a:t>Ordinance Review</a:t>
            </a:r>
          </a:p>
          <a:p>
            <a:pPr>
              <a:buClr>
                <a:schemeClr val="accent1"/>
              </a:buClr>
            </a:pPr>
            <a:r>
              <a:rPr lang="en-US" dirty="0">
                <a:solidFill>
                  <a:schemeClr val="accent1"/>
                </a:solidFill>
              </a:rPr>
              <a:t>Proposed Changes to 07/29/22 draft</a:t>
            </a:r>
          </a:p>
          <a:p>
            <a:pPr>
              <a:buClr>
                <a:schemeClr val="accent1"/>
              </a:buClr>
            </a:pPr>
            <a:r>
              <a:rPr lang="en-US" dirty="0">
                <a:solidFill>
                  <a:schemeClr val="accent1"/>
                </a:solidFill>
              </a:rPr>
              <a:t>Enforcement</a:t>
            </a:r>
          </a:p>
          <a:p>
            <a:pPr>
              <a:buClr>
                <a:schemeClr val="accent1"/>
              </a:buClr>
            </a:pPr>
            <a:r>
              <a:rPr lang="en-US" dirty="0">
                <a:solidFill>
                  <a:schemeClr val="accent1"/>
                </a:solidFill>
              </a:rPr>
              <a:t>Action Requested</a:t>
            </a:r>
          </a:p>
          <a:p>
            <a:endParaRPr lang="en-US" dirty="0"/>
          </a:p>
          <a:p>
            <a:pPr lvl="1"/>
            <a:endParaRPr lang="en-US" dirty="0"/>
          </a:p>
        </p:txBody>
      </p:sp>
      <p:pic>
        <p:nvPicPr>
          <p:cNvPr id="4" name="Picture 3">
            <a:extLst>
              <a:ext uri="{FF2B5EF4-FFF2-40B4-BE49-F238E27FC236}">
                <a16:creationId xmlns:a16="http://schemas.microsoft.com/office/drawing/2014/main" id="{3FE9E5BF-BFCF-6EE7-8410-CEDEFB59C3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62130" y="4419600"/>
            <a:ext cx="4134619" cy="2338387"/>
          </a:xfrm>
          <a:prstGeom prst="rect">
            <a:avLst/>
          </a:prstGeom>
          <a:ln w="19050">
            <a:solidFill>
              <a:schemeClr val="bg1"/>
            </a:solidFill>
          </a:ln>
        </p:spPr>
      </p:pic>
      <p:sp>
        <p:nvSpPr>
          <p:cNvPr id="7" name="Slide Number Placeholder 6">
            <a:extLst>
              <a:ext uri="{FF2B5EF4-FFF2-40B4-BE49-F238E27FC236}">
                <a16:creationId xmlns:a16="http://schemas.microsoft.com/office/drawing/2014/main" id="{911C7675-E625-ECA3-CD59-605453BFCEAD}"/>
              </a:ext>
            </a:extLst>
          </p:cNvPr>
          <p:cNvSpPr>
            <a:spLocks noGrp="1"/>
          </p:cNvSpPr>
          <p:nvPr>
            <p:ph type="sldNum" sz="quarter" idx="4"/>
          </p:nvPr>
        </p:nvSpPr>
        <p:spPr/>
        <p:txBody>
          <a:bodyPr/>
          <a:lstStyle/>
          <a:p>
            <a:fld id="{DA88640A-8519-4D1E-B31E-E5F41550D215}" type="slidenum">
              <a:rPr lang="en-US" smtClean="0"/>
              <a:pPr/>
              <a:t>3</a:t>
            </a:fld>
            <a:endParaRPr lang="en-US" dirty="0"/>
          </a:p>
        </p:txBody>
      </p:sp>
    </p:spTree>
    <p:extLst>
      <p:ext uri="{BB962C8B-B14F-4D97-AF65-F5344CB8AC3E}">
        <p14:creationId xmlns:p14="http://schemas.microsoft.com/office/powerpoint/2010/main" val="3465619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6F31F-B60F-4FDE-ADBC-2A13294FEC4E}"/>
              </a:ext>
            </a:extLst>
          </p:cNvPr>
          <p:cNvSpPr>
            <a:spLocks noGrp="1"/>
          </p:cNvSpPr>
          <p:nvPr>
            <p:ph type="title"/>
          </p:nvPr>
        </p:nvSpPr>
        <p:spPr/>
        <p:txBody>
          <a:bodyPr/>
          <a:lstStyle/>
          <a:p>
            <a:r>
              <a:rPr lang="en-US" dirty="0"/>
              <a:t>Action Requested</a:t>
            </a:r>
          </a:p>
        </p:txBody>
      </p:sp>
      <p:sp>
        <p:nvSpPr>
          <p:cNvPr id="3" name="Content Placeholder 2">
            <a:extLst>
              <a:ext uri="{FF2B5EF4-FFF2-40B4-BE49-F238E27FC236}">
                <a16:creationId xmlns:a16="http://schemas.microsoft.com/office/drawing/2014/main" id="{6837A7F1-4B7A-4660-B04C-261BE7F9E3DF}"/>
              </a:ext>
            </a:extLst>
          </p:cNvPr>
          <p:cNvSpPr>
            <a:spLocks noGrp="1"/>
          </p:cNvSpPr>
          <p:nvPr>
            <p:ph idx="1"/>
          </p:nvPr>
        </p:nvSpPr>
        <p:spPr/>
        <p:txBody>
          <a:bodyPr/>
          <a:lstStyle/>
          <a:p>
            <a:r>
              <a:rPr lang="en-US" sz="2600" dirty="0"/>
              <a:t>Approval and execution of Ordinance Relating to Rent Stabilization in Orange County; Enacting a new Article XIII, Division 2 of the Orange County Code of Ordinances (“Code”), Section 25-380 through Section 25-449; Providing a Short Title and Legislative Findings and Purpose; Limiting Rent Increases for Certain Rental Units in Multifamily Structures for a Period of One (1) Year; Requiring Certain Residential Landlords to Submit a Rental Unit Registration Statement; Providing Penalties for Violation; Calling for a Referendum; Providing Ballot Language; Requiring Public Notice of Such Referendum; Providing that the Rent Stabilization Ordinance Will Take Effect Only Upon Approval by the Electoral; Providing for Repeal of Laws in Conflict; Providing for Severability; and Providing for an Effective Date; and </a:t>
            </a:r>
          </a:p>
          <a:p>
            <a:r>
              <a:rPr lang="en-US" sz="2600" dirty="0"/>
              <a:t>Authorization for County staff to make changes consistent with direction from today’s public hearing and to correct any scrivener’s errors. </a:t>
            </a:r>
          </a:p>
        </p:txBody>
      </p:sp>
      <p:sp>
        <p:nvSpPr>
          <p:cNvPr id="4" name="Slide Number Placeholder 3">
            <a:extLst>
              <a:ext uri="{FF2B5EF4-FFF2-40B4-BE49-F238E27FC236}">
                <a16:creationId xmlns:a16="http://schemas.microsoft.com/office/drawing/2014/main" id="{F856EC95-99FF-4EBD-8466-9AF979C2F243}"/>
              </a:ext>
            </a:extLst>
          </p:cNvPr>
          <p:cNvSpPr>
            <a:spLocks noGrp="1"/>
          </p:cNvSpPr>
          <p:nvPr>
            <p:ph type="sldNum" sz="quarter" idx="4"/>
          </p:nvPr>
        </p:nvSpPr>
        <p:spPr/>
        <p:txBody>
          <a:bodyPr/>
          <a:lstStyle/>
          <a:p>
            <a:fld id="{DA88640A-8519-4D1E-B31E-E5F41550D215}" type="slidenum">
              <a:rPr lang="en-US" smtClean="0"/>
              <a:pPr/>
              <a:t>30</a:t>
            </a:fld>
            <a:endParaRPr lang="en-US" dirty="0"/>
          </a:p>
        </p:txBody>
      </p:sp>
    </p:spTree>
    <p:extLst>
      <p:ext uri="{BB962C8B-B14F-4D97-AF65-F5344CB8AC3E}">
        <p14:creationId xmlns:p14="http://schemas.microsoft.com/office/powerpoint/2010/main" val="1516186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D4063-D91B-4BB5-86F3-F00674D625C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33547C3-39AF-411B-884B-FA565FFC68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8E39F66-D6D8-4844-A638-85C240B2CE86}"/>
              </a:ext>
            </a:extLst>
          </p:cNvPr>
          <p:cNvSpPr>
            <a:spLocks noGrp="1"/>
          </p:cNvSpPr>
          <p:nvPr>
            <p:ph type="sldNum" sz="quarter" idx="4"/>
          </p:nvPr>
        </p:nvSpPr>
        <p:spPr/>
        <p:txBody>
          <a:bodyPr/>
          <a:lstStyle/>
          <a:p>
            <a:fld id="{DA88640A-8519-4D1E-B31E-E5F41550D215}" type="slidenum">
              <a:rPr lang="en-US" smtClean="0"/>
              <a:pPr/>
              <a:t>31</a:t>
            </a:fld>
            <a:endParaRPr lang="en-US" dirty="0"/>
          </a:p>
        </p:txBody>
      </p:sp>
    </p:spTree>
    <p:extLst>
      <p:ext uri="{BB962C8B-B14F-4D97-AF65-F5344CB8AC3E}">
        <p14:creationId xmlns:p14="http://schemas.microsoft.com/office/powerpoint/2010/main" val="3333437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213F0-C744-446B-95A1-CC4D571D4B70}"/>
              </a:ext>
            </a:extLst>
          </p:cNvPr>
          <p:cNvSpPr>
            <a:spLocks noGrp="1"/>
          </p:cNvSpPr>
          <p:nvPr>
            <p:ph type="title"/>
          </p:nvPr>
        </p:nvSpPr>
        <p:spPr/>
        <p:txBody>
          <a:bodyPr/>
          <a:lstStyle/>
          <a:p>
            <a:r>
              <a:rPr lang="en-US" dirty="0"/>
              <a:t>The County is already taking action… </a:t>
            </a:r>
          </a:p>
        </p:txBody>
      </p:sp>
      <p:sp>
        <p:nvSpPr>
          <p:cNvPr id="3" name="Content Placeholder 2">
            <a:extLst>
              <a:ext uri="{FF2B5EF4-FFF2-40B4-BE49-F238E27FC236}">
                <a16:creationId xmlns:a16="http://schemas.microsoft.com/office/drawing/2014/main" id="{FED6ED34-3F32-4B1B-B26D-CA35CCC867E0}"/>
              </a:ext>
            </a:extLst>
          </p:cNvPr>
          <p:cNvSpPr>
            <a:spLocks noGrp="1"/>
          </p:cNvSpPr>
          <p:nvPr>
            <p:ph idx="1"/>
          </p:nvPr>
        </p:nvSpPr>
        <p:spPr/>
        <p:txBody>
          <a:bodyPr/>
          <a:lstStyle/>
          <a:p>
            <a:r>
              <a:rPr lang="en-US" dirty="0"/>
              <a:t>In the last 2-3 years, to address Affordable Housing Supply:</a:t>
            </a:r>
          </a:p>
          <a:p>
            <a:pPr lvl="1"/>
            <a:r>
              <a:rPr lang="en-US" dirty="0"/>
              <a:t>HFA Action Plan from 2019, $160M Housing Trust Fund established in 2020, and 3-year Trust Fund Plan, with the next 3-year plan brought forward for hearing (September 13)</a:t>
            </a:r>
          </a:p>
          <a:p>
            <a:pPr lvl="1"/>
            <a:r>
              <a:rPr lang="en-US" dirty="0"/>
              <a:t>2,053 new affordable housing units completed since 2019</a:t>
            </a:r>
          </a:p>
          <a:p>
            <a:pPr lvl="1"/>
            <a:r>
              <a:rPr lang="en-US" dirty="0"/>
              <a:t>2,177 affordable housing units under development/construction</a:t>
            </a:r>
          </a:p>
          <a:p>
            <a:pPr lvl="1"/>
            <a:r>
              <a:rPr lang="en-US" dirty="0"/>
              <a:t>633 units funded under our Affordable Housing Trust Fund</a:t>
            </a:r>
          </a:p>
          <a:p>
            <a:pPr lvl="1"/>
            <a:r>
              <a:rPr lang="en-US" dirty="0"/>
              <a:t>Current RFP on the street expected to add another 600 affordable units</a:t>
            </a:r>
          </a:p>
          <a:p>
            <a:endParaRPr lang="en-US" dirty="0"/>
          </a:p>
        </p:txBody>
      </p:sp>
      <p:sp>
        <p:nvSpPr>
          <p:cNvPr id="4" name="Slide Number Placeholder 3">
            <a:extLst>
              <a:ext uri="{FF2B5EF4-FFF2-40B4-BE49-F238E27FC236}">
                <a16:creationId xmlns:a16="http://schemas.microsoft.com/office/drawing/2014/main" id="{C466B652-933D-4E51-A9BD-540A2B7FFC08}"/>
              </a:ext>
            </a:extLst>
          </p:cNvPr>
          <p:cNvSpPr>
            <a:spLocks noGrp="1"/>
          </p:cNvSpPr>
          <p:nvPr>
            <p:ph type="sldNum" sz="quarter" idx="4"/>
          </p:nvPr>
        </p:nvSpPr>
        <p:spPr/>
        <p:txBody>
          <a:bodyPr/>
          <a:lstStyle/>
          <a:p>
            <a:fld id="{DA88640A-8519-4D1E-B31E-E5F41550D215}" type="slidenum">
              <a:rPr lang="en-US" smtClean="0"/>
              <a:pPr/>
              <a:t>32</a:t>
            </a:fld>
            <a:endParaRPr lang="en-US" dirty="0"/>
          </a:p>
        </p:txBody>
      </p:sp>
    </p:spTree>
    <p:extLst>
      <p:ext uri="{BB962C8B-B14F-4D97-AF65-F5344CB8AC3E}">
        <p14:creationId xmlns:p14="http://schemas.microsoft.com/office/powerpoint/2010/main" val="326019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213F0-C744-446B-95A1-CC4D571D4B70}"/>
              </a:ext>
            </a:extLst>
          </p:cNvPr>
          <p:cNvSpPr>
            <a:spLocks noGrp="1"/>
          </p:cNvSpPr>
          <p:nvPr>
            <p:ph type="title"/>
          </p:nvPr>
        </p:nvSpPr>
        <p:spPr/>
        <p:txBody>
          <a:bodyPr/>
          <a:lstStyle/>
          <a:p>
            <a:r>
              <a:rPr lang="en-US" dirty="0"/>
              <a:t>The County is already taking action… </a:t>
            </a:r>
          </a:p>
        </p:txBody>
      </p:sp>
      <p:sp>
        <p:nvSpPr>
          <p:cNvPr id="3" name="Content Placeholder 2">
            <a:extLst>
              <a:ext uri="{FF2B5EF4-FFF2-40B4-BE49-F238E27FC236}">
                <a16:creationId xmlns:a16="http://schemas.microsoft.com/office/drawing/2014/main" id="{FED6ED34-3F32-4B1B-B26D-CA35CCC867E0}"/>
              </a:ext>
            </a:extLst>
          </p:cNvPr>
          <p:cNvSpPr>
            <a:spLocks noGrp="1"/>
          </p:cNvSpPr>
          <p:nvPr>
            <p:ph idx="1"/>
          </p:nvPr>
        </p:nvSpPr>
        <p:spPr/>
        <p:txBody>
          <a:bodyPr/>
          <a:lstStyle/>
          <a:p>
            <a:r>
              <a:rPr lang="en-US" dirty="0"/>
              <a:t>Surge of Federal Assistance:</a:t>
            </a:r>
          </a:p>
          <a:p>
            <a:pPr lvl="1"/>
            <a:r>
              <a:rPr lang="en-US" sz="2400" dirty="0"/>
              <a:t>CDBG-CV and ESG-CV projects totaling $18.6 million</a:t>
            </a:r>
          </a:p>
          <a:p>
            <a:pPr lvl="1"/>
            <a:r>
              <a:rPr lang="en-US" sz="2400" dirty="0"/>
              <a:t>$1.5M in rental assistance through County’s Crisis Assistance (rental) program</a:t>
            </a:r>
          </a:p>
          <a:p>
            <a:pPr lvl="1"/>
            <a:r>
              <a:rPr lang="en-US" sz="2400" dirty="0"/>
              <a:t>$65M in individual and family assistance through CARES</a:t>
            </a:r>
          </a:p>
          <a:p>
            <a:pPr lvl="1"/>
            <a:r>
              <a:rPr lang="en-US" sz="2400" dirty="0"/>
              <a:t>$20 million in ARP funding and projects for housing, homeless services and mental health</a:t>
            </a:r>
          </a:p>
          <a:p>
            <a:pPr lvl="1"/>
            <a:r>
              <a:rPr lang="en-US" sz="2400" dirty="0"/>
              <a:t>$12M+ in Eviction Diversion through Orange County CARES and SHIP Cares (State) combined</a:t>
            </a:r>
          </a:p>
          <a:p>
            <a:pPr lvl="1"/>
            <a:r>
              <a:rPr lang="en-US" sz="2400" dirty="0"/>
              <a:t>Orange County ERAP 1 assistance of $33 million</a:t>
            </a:r>
          </a:p>
          <a:p>
            <a:pPr lvl="1"/>
            <a:r>
              <a:rPr lang="en-US" sz="2400" dirty="0"/>
              <a:t>On top of ~$195M from State program provided to Orange County residents</a:t>
            </a:r>
          </a:p>
          <a:p>
            <a:pPr lvl="1"/>
            <a:r>
              <a:rPr lang="en-US" sz="2400" dirty="0"/>
              <a:t>On top of ~$10M+ from City of Orlando to their residents</a:t>
            </a:r>
          </a:p>
          <a:p>
            <a:pPr marL="228600" lvl="1" indent="0">
              <a:buNone/>
            </a:pPr>
            <a:r>
              <a:rPr lang="en-US" sz="2400" dirty="0"/>
              <a:t>		</a:t>
            </a:r>
            <a:r>
              <a:rPr lang="en-US" sz="2400" dirty="0">
                <a:solidFill>
                  <a:srgbClr val="FFE646"/>
                </a:solidFill>
              </a:rPr>
              <a:t>No residents have been denied for lack of funding to date</a:t>
            </a:r>
          </a:p>
          <a:p>
            <a:endParaRPr lang="en-US" dirty="0"/>
          </a:p>
        </p:txBody>
      </p:sp>
      <p:sp>
        <p:nvSpPr>
          <p:cNvPr id="4" name="Slide Number Placeholder 3">
            <a:extLst>
              <a:ext uri="{FF2B5EF4-FFF2-40B4-BE49-F238E27FC236}">
                <a16:creationId xmlns:a16="http://schemas.microsoft.com/office/drawing/2014/main" id="{C466B652-933D-4E51-A9BD-540A2B7FFC08}"/>
              </a:ext>
            </a:extLst>
          </p:cNvPr>
          <p:cNvSpPr>
            <a:spLocks noGrp="1"/>
          </p:cNvSpPr>
          <p:nvPr>
            <p:ph type="sldNum" sz="quarter" idx="4"/>
          </p:nvPr>
        </p:nvSpPr>
        <p:spPr/>
        <p:txBody>
          <a:bodyPr/>
          <a:lstStyle/>
          <a:p>
            <a:fld id="{DA88640A-8519-4D1E-B31E-E5F41550D215}" type="slidenum">
              <a:rPr lang="en-US" smtClean="0"/>
              <a:pPr/>
              <a:t>33</a:t>
            </a:fld>
            <a:endParaRPr lang="en-US" dirty="0"/>
          </a:p>
        </p:txBody>
      </p:sp>
    </p:spTree>
    <p:extLst>
      <p:ext uri="{BB962C8B-B14F-4D97-AF65-F5344CB8AC3E}">
        <p14:creationId xmlns:p14="http://schemas.microsoft.com/office/powerpoint/2010/main" val="2678374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213F0-C744-446B-95A1-CC4D571D4B70}"/>
              </a:ext>
            </a:extLst>
          </p:cNvPr>
          <p:cNvSpPr>
            <a:spLocks noGrp="1"/>
          </p:cNvSpPr>
          <p:nvPr>
            <p:ph type="title"/>
          </p:nvPr>
        </p:nvSpPr>
        <p:spPr/>
        <p:txBody>
          <a:bodyPr/>
          <a:lstStyle/>
          <a:p>
            <a:r>
              <a:rPr lang="en-US" dirty="0"/>
              <a:t>The County is already taking action… </a:t>
            </a:r>
          </a:p>
        </p:txBody>
      </p:sp>
      <p:sp>
        <p:nvSpPr>
          <p:cNvPr id="3" name="Content Placeholder 2">
            <a:extLst>
              <a:ext uri="{FF2B5EF4-FFF2-40B4-BE49-F238E27FC236}">
                <a16:creationId xmlns:a16="http://schemas.microsoft.com/office/drawing/2014/main" id="{FED6ED34-3F32-4B1B-B26D-CA35CCC867E0}"/>
              </a:ext>
            </a:extLst>
          </p:cNvPr>
          <p:cNvSpPr>
            <a:spLocks noGrp="1"/>
          </p:cNvSpPr>
          <p:nvPr>
            <p:ph idx="1"/>
          </p:nvPr>
        </p:nvSpPr>
        <p:spPr/>
        <p:txBody>
          <a:bodyPr/>
          <a:lstStyle/>
          <a:p>
            <a:r>
              <a:rPr lang="en-US" dirty="0"/>
              <a:t>Ongoing </a:t>
            </a:r>
            <a:r>
              <a:rPr lang="en-US" u="sng" dirty="0"/>
              <a:t>right now</a:t>
            </a:r>
            <a:r>
              <a:rPr lang="en-US" dirty="0"/>
              <a:t>:</a:t>
            </a:r>
          </a:p>
          <a:p>
            <a:pPr lvl="1">
              <a:spcBef>
                <a:spcPts val="500"/>
              </a:spcBef>
            </a:pPr>
            <a:r>
              <a:rPr lang="en-US" sz="2400" dirty="0"/>
              <a:t>Passed 60-day notice ordinance (approved July 26)</a:t>
            </a:r>
          </a:p>
          <a:p>
            <a:pPr lvl="1">
              <a:spcBef>
                <a:spcPts val="500"/>
              </a:spcBef>
            </a:pPr>
            <a:r>
              <a:rPr lang="en-US" sz="2400" dirty="0"/>
              <a:t>Approved (today) a new 5-year Consolidated plan focusing on affordable housing, homelessness, and sustainability</a:t>
            </a:r>
          </a:p>
          <a:p>
            <a:pPr lvl="1">
              <a:spcBef>
                <a:spcPts val="500"/>
              </a:spcBef>
            </a:pPr>
            <a:r>
              <a:rPr lang="en-US" sz="2400" dirty="0"/>
              <a:t>ERAP 2 $16 million (August 30) to specifically focus on disadvantaged populations at risk of eviction and rent increases</a:t>
            </a:r>
          </a:p>
          <a:p>
            <a:pPr lvl="1">
              <a:spcBef>
                <a:spcPts val="500"/>
              </a:spcBef>
            </a:pPr>
            <a:r>
              <a:rPr lang="en-US" sz="2400" dirty="0"/>
              <a:t>Budgeted ~$800k for Office of Housing Advocacy for FY 23</a:t>
            </a:r>
          </a:p>
          <a:p>
            <a:pPr lvl="1">
              <a:spcBef>
                <a:spcPts val="500"/>
              </a:spcBef>
            </a:pPr>
            <a:r>
              <a:rPr lang="en-US" sz="2400" dirty="0"/>
              <a:t>Discussion regarding “State of Residential Development Activity” (August 30)</a:t>
            </a:r>
          </a:p>
          <a:p>
            <a:pPr lvl="1">
              <a:spcBef>
                <a:spcPts val="500"/>
              </a:spcBef>
            </a:pPr>
            <a:r>
              <a:rPr lang="en-US" sz="2400" dirty="0"/>
              <a:t>Worksession regarding Tenant Bill of Rights (September 27)</a:t>
            </a:r>
          </a:p>
          <a:p>
            <a:pPr lvl="1">
              <a:spcBef>
                <a:spcPts val="500"/>
              </a:spcBef>
            </a:pPr>
            <a:r>
              <a:rPr lang="en-US" sz="2400" dirty="0"/>
              <a:t>Discussion regarding Homelessness (October 11)</a:t>
            </a:r>
          </a:p>
          <a:p>
            <a:pPr lvl="1">
              <a:spcBef>
                <a:spcPts val="500"/>
              </a:spcBef>
            </a:pPr>
            <a:r>
              <a:rPr lang="en-US" sz="2400" dirty="0"/>
              <a:t>Discussion regarding “Local Strategies to Increase Housing Supply” (November 15)</a:t>
            </a:r>
          </a:p>
          <a:p>
            <a:pPr lvl="2">
              <a:spcBef>
                <a:spcPts val="300"/>
              </a:spcBef>
            </a:pPr>
            <a:r>
              <a:rPr lang="en-US" sz="2000" dirty="0"/>
              <a:t>Meeting with multi-family builders in August</a:t>
            </a:r>
          </a:p>
          <a:p>
            <a:pPr lvl="2">
              <a:spcBef>
                <a:spcPts val="0"/>
              </a:spcBef>
            </a:pPr>
            <a:r>
              <a:rPr lang="en-US" sz="2000" dirty="0"/>
              <a:t>Engaging diverse residential developers using “Innovation Lab” in September and October</a:t>
            </a:r>
          </a:p>
          <a:p>
            <a:endParaRPr lang="en-US" dirty="0"/>
          </a:p>
        </p:txBody>
      </p:sp>
      <p:sp>
        <p:nvSpPr>
          <p:cNvPr id="4" name="Slide Number Placeholder 3">
            <a:extLst>
              <a:ext uri="{FF2B5EF4-FFF2-40B4-BE49-F238E27FC236}">
                <a16:creationId xmlns:a16="http://schemas.microsoft.com/office/drawing/2014/main" id="{C466B652-933D-4E51-A9BD-540A2B7FFC08}"/>
              </a:ext>
            </a:extLst>
          </p:cNvPr>
          <p:cNvSpPr>
            <a:spLocks noGrp="1"/>
          </p:cNvSpPr>
          <p:nvPr>
            <p:ph type="sldNum" sz="quarter" idx="4"/>
          </p:nvPr>
        </p:nvSpPr>
        <p:spPr/>
        <p:txBody>
          <a:bodyPr/>
          <a:lstStyle/>
          <a:p>
            <a:fld id="{DA88640A-8519-4D1E-B31E-E5F41550D215}" type="slidenum">
              <a:rPr lang="en-US" smtClean="0"/>
              <a:pPr/>
              <a:t>34</a:t>
            </a:fld>
            <a:endParaRPr lang="en-US" dirty="0"/>
          </a:p>
        </p:txBody>
      </p:sp>
    </p:spTree>
    <p:extLst>
      <p:ext uri="{BB962C8B-B14F-4D97-AF65-F5344CB8AC3E}">
        <p14:creationId xmlns:p14="http://schemas.microsoft.com/office/powerpoint/2010/main" val="1553052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213F0-C744-446B-95A1-CC4D571D4B70}"/>
              </a:ext>
            </a:extLst>
          </p:cNvPr>
          <p:cNvSpPr>
            <a:spLocks noGrp="1"/>
          </p:cNvSpPr>
          <p:nvPr>
            <p:ph type="title"/>
          </p:nvPr>
        </p:nvSpPr>
        <p:spPr/>
        <p:txBody>
          <a:bodyPr/>
          <a:lstStyle/>
          <a:p>
            <a:r>
              <a:rPr lang="en-US" dirty="0"/>
              <a:t>The County is already taking action… </a:t>
            </a:r>
          </a:p>
        </p:txBody>
      </p:sp>
      <p:sp>
        <p:nvSpPr>
          <p:cNvPr id="3" name="Content Placeholder 2">
            <a:extLst>
              <a:ext uri="{FF2B5EF4-FFF2-40B4-BE49-F238E27FC236}">
                <a16:creationId xmlns:a16="http://schemas.microsoft.com/office/drawing/2014/main" id="{FED6ED34-3F32-4B1B-B26D-CA35CCC867E0}"/>
              </a:ext>
            </a:extLst>
          </p:cNvPr>
          <p:cNvSpPr>
            <a:spLocks noGrp="1"/>
          </p:cNvSpPr>
          <p:nvPr>
            <p:ph idx="1"/>
          </p:nvPr>
        </p:nvSpPr>
        <p:spPr/>
        <p:txBody>
          <a:bodyPr/>
          <a:lstStyle/>
          <a:p>
            <a:r>
              <a:rPr lang="en-US" dirty="0"/>
              <a:t>DRAFT Scope of Tenant Bill of Rights:</a:t>
            </a:r>
          </a:p>
          <a:p>
            <a:pPr lvl="1"/>
            <a:r>
              <a:rPr lang="en-US" sz="2700" dirty="0"/>
              <a:t>Distribution and signature for Tenant Bill of Rights</a:t>
            </a:r>
          </a:p>
          <a:p>
            <a:pPr lvl="1"/>
            <a:r>
              <a:rPr lang="en-US" sz="2700" dirty="0"/>
              <a:t>Notice requirements for material changes to agreements</a:t>
            </a:r>
          </a:p>
          <a:p>
            <a:pPr lvl="1"/>
            <a:r>
              <a:rPr lang="en-US" sz="2700" dirty="0"/>
              <a:t>Minimum building conditions</a:t>
            </a:r>
          </a:p>
          <a:p>
            <a:pPr lvl="1"/>
            <a:r>
              <a:rPr lang="en-US" sz="2700" dirty="0"/>
              <a:t>Ability to deduct repairs from rent</a:t>
            </a:r>
          </a:p>
          <a:p>
            <a:pPr lvl="1"/>
            <a:r>
              <a:rPr lang="en-US" sz="2700" dirty="0"/>
              <a:t>Discrimination prohibitions including source of income and eviction history</a:t>
            </a:r>
          </a:p>
          <a:p>
            <a:pPr lvl="1"/>
            <a:r>
              <a:rPr lang="en-US" sz="2700" dirty="0"/>
              <a:t>Fee disclosure, late fee regulations, and security deposit return</a:t>
            </a:r>
          </a:p>
          <a:p>
            <a:pPr lvl="1"/>
            <a:r>
              <a:rPr lang="en-US" sz="2700" dirty="0"/>
              <a:t>Prohibited landlord actions</a:t>
            </a:r>
          </a:p>
          <a:p>
            <a:pPr lvl="1"/>
            <a:r>
              <a:rPr lang="en-US" sz="2700" dirty="0"/>
              <a:t>Freedom from retaliatory conduct</a:t>
            </a:r>
          </a:p>
          <a:p>
            <a:pPr lvl="1"/>
            <a:r>
              <a:rPr lang="en-US" sz="2700" dirty="0"/>
              <a:t>Challenge to evictions and other unlawful acts with court relief</a:t>
            </a:r>
          </a:p>
          <a:p>
            <a:endParaRPr lang="en-US" dirty="0"/>
          </a:p>
        </p:txBody>
      </p:sp>
      <p:sp>
        <p:nvSpPr>
          <p:cNvPr id="4" name="Slide Number Placeholder 3">
            <a:extLst>
              <a:ext uri="{FF2B5EF4-FFF2-40B4-BE49-F238E27FC236}">
                <a16:creationId xmlns:a16="http://schemas.microsoft.com/office/drawing/2014/main" id="{C466B652-933D-4E51-A9BD-540A2B7FFC08}"/>
              </a:ext>
            </a:extLst>
          </p:cNvPr>
          <p:cNvSpPr>
            <a:spLocks noGrp="1"/>
          </p:cNvSpPr>
          <p:nvPr>
            <p:ph type="sldNum" sz="quarter" idx="4"/>
          </p:nvPr>
        </p:nvSpPr>
        <p:spPr/>
        <p:txBody>
          <a:bodyPr/>
          <a:lstStyle/>
          <a:p>
            <a:fld id="{DA88640A-8519-4D1E-B31E-E5F41550D215}" type="slidenum">
              <a:rPr lang="en-US" smtClean="0"/>
              <a:pPr/>
              <a:t>35</a:t>
            </a:fld>
            <a:endParaRPr lang="en-US" dirty="0"/>
          </a:p>
        </p:txBody>
      </p:sp>
    </p:spTree>
    <p:extLst>
      <p:ext uri="{BB962C8B-B14F-4D97-AF65-F5344CB8AC3E}">
        <p14:creationId xmlns:p14="http://schemas.microsoft.com/office/powerpoint/2010/main" val="2312145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213F0-C744-446B-95A1-CC4D571D4B70}"/>
              </a:ext>
            </a:extLst>
          </p:cNvPr>
          <p:cNvSpPr>
            <a:spLocks noGrp="1"/>
          </p:cNvSpPr>
          <p:nvPr>
            <p:ph type="title"/>
          </p:nvPr>
        </p:nvSpPr>
        <p:spPr/>
        <p:txBody>
          <a:bodyPr/>
          <a:lstStyle/>
          <a:p>
            <a:r>
              <a:rPr lang="en-US"/>
              <a:t>The County is already taking action… </a:t>
            </a:r>
            <a:endParaRPr lang="en-US" dirty="0"/>
          </a:p>
        </p:txBody>
      </p:sp>
      <p:sp>
        <p:nvSpPr>
          <p:cNvPr id="3" name="Content Placeholder 2">
            <a:extLst>
              <a:ext uri="{FF2B5EF4-FFF2-40B4-BE49-F238E27FC236}">
                <a16:creationId xmlns:a16="http://schemas.microsoft.com/office/drawing/2014/main" id="{FED6ED34-3F32-4B1B-B26D-CA35CCC867E0}"/>
              </a:ext>
            </a:extLst>
          </p:cNvPr>
          <p:cNvSpPr>
            <a:spLocks noGrp="1"/>
          </p:cNvSpPr>
          <p:nvPr>
            <p:ph idx="1"/>
          </p:nvPr>
        </p:nvSpPr>
        <p:spPr/>
        <p:txBody>
          <a:bodyPr/>
          <a:lstStyle/>
          <a:p>
            <a:r>
              <a:rPr lang="en-US" dirty="0"/>
              <a:t>Office of Tenant Services (</a:t>
            </a:r>
            <a:r>
              <a:rPr lang="en-US" dirty="0" err="1"/>
              <a:t>fka</a:t>
            </a:r>
            <a:r>
              <a:rPr lang="en-US" dirty="0"/>
              <a:t> Office of Housing Advocacy)</a:t>
            </a:r>
          </a:p>
          <a:p>
            <a:pPr lvl="1"/>
            <a:r>
              <a:rPr lang="en-US" dirty="0"/>
              <a:t>Hotline for tenant assistance</a:t>
            </a:r>
          </a:p>
          <a:p>
            <a:pPr lvl="1"/>
            <a:r>
              <a:rPr lang="en-US" dirty="0"/>
              <a:t>Case management to assist in resolving disputes with landlords</a:t>
            </a:r>
          </a:p>
          <a:p>
            <a:pPr lvl="1"/>
            <a:r>
              <a:rPr lang="en-US" dirty="0"/>
              <a:t>Outreach and education</a:t>
            </a:r>
          </a:p>
          <a:p>
            <a:pPr lvl="1"/>
            <a:r>
              <a:rPr lang="en-US" dirty="0"/>
              <a:t>Legal clinics for small landlords and tenants</a:t>
            </a:r>
          </a:p>
          <a:p>
            <a:pPr lvl="1"/>
            <a:r>
              <a:rPr lang="en-US" dirty="0"/>
              <a:t>Referrals for contracted legal service providers</a:t>
            </a:r>
          </a:p>
          <a:p>
            <a:pPr lvl="1"/>
            <a:r>
              <a:rPr lang="en-US" dirty="0"/>
              <a:t>Coordination with other County programs including utility and rental assistance, code compliance, etc. </a:t>
            </a:r>
          </a:p>
        </p:txBody>
      </p:sp>
      <p:sp>
        <p:nvSpPr>
          <p:cNvPr id="4" name="Slide Number Placeholder 3">
            <a:extLst>
              <a:ext uri="{FF2B5EF4-FFF2-40B4-BE49-F238E27FC236}">
                <a16:creationId xmlns:a16="http://schemas.microsoft.com/office/drawing/2014/main" id="{C466B652-933D-4E51-A9BD-540A2B7FFC08}"/>
              </a:ext>
            </a:extLst>
          </p:cNvPr>
          <p:cNvSpPr>
            <a:spLocks noGrp="1"/>
          </p:cNvSpPr>
          <p:nvPr>
            <p:ph type="sldNum" sz="quarter" idx="4"/>
          </p:nvPr>
        </p:nvSpPr>
        <p:spPr/>
        <p:txBody>
          <a:bodyPr/>
          <a:lstStyle/>
          <a:p>
            <a:fld id="{DA88640A-8519-4D1E-B31E-E5F41550D215}" type="slidenum">
              <a:rPr lang="en-US" smtClean="0"/>
              <a:pPr/>
              <a:t>36</a:t>
            </a:fld>
            <a:endParaRPr lang="en-US" dirty="0"/>
          </a:p>
        </p:txBody>
      </p:sp>
    </p:spTree>
    <p:extLst>
      <p:ext uri="{BB962C8B-B14F-4D97-AF65-F5344CB8AC3E}">
        <p14:creationId xmlns:p14="http://schemas.microsoft.com/office/powerpoint/2010/main" val="3217820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213F0-C744-446B-95A1-CC4D571D4B70}"/>
              </a:ext>
            </a:extLst>
          </p:cNvPr>
          <p:cNvSpPr>
            <a:spLocks noGrp="1"/>
          </p:cNvSpPr>
          <p:nvPr>
            <p:ph type="title"/>
          </p:nvPr>
        </p:nvSpPr>
        <p:spPr/>
        <p:txBody>
          <a:bodyPr/>
          <a:lstStyle/>
          <a:p>
            <a:r>
              <a:rPr lang="en-US"/>
              <a:t>Initial Ideas to Increase Housing Supply</a:t>
            </a:r>
            <a:endParaRPr lang="en-US" dirty="0"/>
          </a:p>
        </p:txBody>
      </p:sp>
      <p:sp>
        <p:nvSpPr>
          <p:cNvPr id="3" name="Content Placeholder 2">
            <a:extLst>
              <a:ext uri="{FF2B5EF4-FFF2-40B4-BE49-F238E27FC236}">
                <a16:creationId xmlns:a16="http://schemas.microsoft.com/office/drawing/2014/main" id="{FED6ED34-3F32-4B1B-B26D-CA35CCC867E0}"/>
              </a:ext>
            </a:extLst>
          </p:cNvPr>
          <p:cNvSpPr>
            <a:spLocks noGrp="1"/>
          </p:cNvSpPr>
          <p:nvPr>
            <p:ph idx="1"/>
          </p:nvPr>
        </p:nvSpPr>
        <p:spPr/>
        <p:txBody>
          <a:bodyPr/>
          <a:lstStyle/>
          <a:p>
            <a:r>
              <a:rPr lang="en-US" dirty="0"/>
              <a:t>For Certified Affordable Housing:</a:t>
            </a:r>
          </a:p>
          <a:p>
            <a:pPr lvl="1"/>
            <a:r>
              <a:rPr lang="en-US" dirty="0"/>
              <a:t>Waiver of building permit fees</a:t>
            </a:r>
          </a:p>
          <a:p>
            <a:pPr lvl="1"/>
            <a:r>
              <a:rPr lang="en-US" dirty="0"/>
              <a:t>Waiver of FLUM/Rezoning/other development fees</a:t>
            </a:r>
          </a:p>
          <a:p>
            <a:pPr lvl="1"/>
            <a:r>
              <a:rPr lang="en-US" dirty="0"/>
              <a:t>Waiver of Impact Fees for Law, Fire, and Parks</a:t>
            </a:r>
          </a:p>
          <a:p>
            <a:pPr lvl="1"/>
            <a:r>
              <a:rPr lang="en-US" dirty="0"/>
              <a:t>Surplus County Lots</a:t>
            </a:r>
          </a:p>
          <a:p>
            <a:pPr lvl="1"/>
            <a:r>
              <a:rPr lang="en-US" dirty="0"/>
              <a:t>Incentives for expiring affordability agreements</a:t>
            </a:r>
          </a:p>
          <a:p>
            <a:r>
              <a:rPr lang="en-US" dirty="0"/>
              <a:t>For Affordable/Attainable Housing:</a:t>
            </a:r>
          </a:p>
          <a:p>
            <a:pPr lvl="1"/>
            <a:r>
              <a:rPr lang="en-US" dirty="0"/>
              <a:t>Advancement of County-owned Catalytic Sites</a:t>
            </a:r>
          </a:p>
          <a:p>
            <a:pPr lvl="1"/>
            <a:r>
              <a:rPr lang="en-US" dirty="0"/>
              <a:t>County demonstration projects including missing middle</a:t>
            </a:r>
          </a:p>
          <a:p>
            <a:pPr lvl="1"/>
            <a:r>
              <a:rPr lang="en-US" dirty="0"/>
              <a:t>Foreclosure of non-code compliant properties</a:t>
            </a:r>
          </a:p>
        </p:txBody>
      </p:sp>
      <p:sp>
        <p:nvSpPr>
          <p:cNvPr id="4" name="Slide Number Placeholder 3">
            <a:extLst>
              <a:ext uri="{FF2B5EF4-FFF2-40B4-BE49-F238E27FC236}">
                <a16:creationId xmlns:a16="http://schemas.microsoft.com/office/drawing/2014/main" id="{C466B652-933D-4E51-A9BD-540A2B7FFC08}"/>
              </a:ext>
            </a:extLst>
          </p:cNvPr>
          <p:cNvSpPr>
            <a:spLocks noGrp="1"/>
          </p:cNvSpPr>
          <p:nvPr>
            <p:ph type="sldNum" sz="quarter" idx="4"/>
          </p:nvPr>
        </p:nvSpPr>
        <p:spPr/>
        <p:txBody>
          <a:bodyPr/>
          <a:lstStyle/>
          <a:p>
            <a:fld id="{DA88640A-8519-4D1E-B31E-E5F41550D215}" type="slidenum">
              <a:rPr lang="en-US" smtClean="0"/>
              <a:pPr/>
              <a:t>37</a:t>
            </a:fld>
            <a:endParaRPr lang="en-US" dirty="0"/>
          </a:p>
        </p:txBody>
      </p:sp>
    </p:spTree>
    <p:extLst>
      <p:ext uri="{BB962C8B-B14F-4D97-AF65-F5344CB8AC3E}">
        <p14:creationId xmlns:p14="http://schemas.microsoft.com/office/powerpoint/2010/main" val="1443827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213F0-C744-446B-95A1-CC4D571D4B70}"/>
              </a:ext>
            </a:extLst>
          </p:cNvPr>
          <p:cNvSpPr>
            <a:spLocks noGrp="1"/>
          </p:cNvSpPr>
          <p:nvPr>
            <p:ph type="title"/>
          </p:nvPr>
        </p:nvSpPr>
        <p:spPr/>
        <p:txBody>
          <a:bodyPr/>
          <a:lstStyle/>
          <a:p>
            <a:r>
              <a:rPr lang="en-US"/>
              <a:t>Initial Ideas to Increase Housing Supply</a:t>
            </a:r>
            <a:endParaRPr lang="en-US" dirty="0"/>
          </a:p>
        </p:txBody>
      </p:sp>
      <p:sp>
        <p:nvSpPr>
          <p:cNvPr id="3" name="Content Placeholder 2">
            <a:extLst>
              <a:ext uri="{FF2B5EF4-FFF2-40B4-BE49-F238E27FC236}">
                <a16:creationId xmlns:a16="http://schemas.microsoft.com/office/drawing/2014/main" id="{FED6ED34-3F32-4B1B-B26D-CA35CCC867E0}"/>
              </a:ext>
            </a:extLst>
          </p:cNvPr>
          <p:cNvSpPr>
            <a:spLocks noGrp="1"/>
          </p:cNvSpPr>
          <p:nvPr>
            <p:ph idx="1"/>
          </p:nvPr>
        </p:nvSpPr>
        <p:spPr/>
        <p:txBody>
          <a:bodyPr/>
          <a:lstStyle/>
          <a:p>
            <a:r>
              <a:rPr lang="en-US" dirty="0"/>
              <a:t>For Affordable/Attainable Housing:</a:t>
            </a:r>
          </a:p>
          <a:p>
            <a:pPr lvl="1">
              <a:spcBef>
                <a:spcPts val="300"/>
              </a:spcBef>
            </a:pPr>
            <a:r>
              <a:rPr lang="en-US" dirty="0"/>
              <a:t>Master planning for Commercial Re-Use</a:t>
            </a:r>
            <a:endParaRPr lang="en-US" sz="2000" dirty="0"/>
          </a:p>
          <a:p>
            <a:pPr lvl="2"/>
            <a:r>
              <a:rPr lang="en-US" sz="2000" dirty="0"/>
              <a:t>Property Owner Engagement</a:t>
            </a:r>
            <a:endParaRPr lang="en-US" sz="1600" dirty="0"/>
          </a:p>
          <a:p>
            <a:pPr lvl="2"/>
            <a:r>
              <a:rPr lang="en-US" sz="2000" dirty="0"/>
              <a:t>Visioning</a:t>
            </a:r>
            <a:endParaRPr lang="en-US" sz="1600" dirty="0"/>
          </a:p>
          <a:p>
            <a:pPr lvl="2"/>
            <a:r>
              <a:rPr lang="en-US" sz="2000" dirty="0"/>
              <a:t>Community Engagement</a:t>
            </a:r>
            <a:endParaRPr lang="en-US" sz="1600" dirty="0"/>
          </a:p>
          <a:p>
            <a:pPr lvl="1">
              <a:spcBef>
                <a:spcPts val="300"/>
              </a:spcBef>
            </a:pPr>
            <a:r>
              <a:rPr lang="en-US" dirty="0"/>
              <a:t>Interim code fixes in advance of Orange Code</a:t>
            </a:r>
            <a:endParaRPr lang="en-US" sz="2000" dirty="0"/>
          </a:p>
          <a:p>
            <a:pPr lvl="2"/>
            <a:r>
              <a:rPr lang="en-US" sz="2000" dirty="0"/>
              <a:t>Parking Standards</a:t>
            </a:r>
            <a:endParaRPr lang="en-US" sz="1600" dirty="0"/>
          </a:p>
          <a:p>
            <a:pPr lvl="2"/>
            <a:r>
              <a:rPr lang="en-US" sz="2000" dirty="0"/>
              <a:t>Dwelling Unit Size </a:t>
            </a:r>
            <a:endParaRPr lang="en-US" sz="1600" dirty="0"/>
          </a:p>
          <a:p>
            <a:pPr lvl="1">
              <a:spcBef>
                <a:spcPts val="300"/>
              </a:spcBef>
            </a:pPr>
            <a:r>
              <a:rPr lang="en-US" dirty="0"/>
              <a:t>Prepare “Master” Building Plans for public use</a:t>
            </a:r>
            <a:endParaRPr lang="en-US" sz="2000" dirty="0"/>
          </a:p>
          <a:p>
            <a:pPr lvl="1">
              <a:spcBef>
                <a:spcPts val="300"/>
              </a:spcBef>
            </a:pPr>
            <a:r>
              <a:rPr lang="en-US" dirty="0"/>
              <a:t>Financial incentives on mixed income projects</a:t>
            </a:r>
            <a:endParaRPr lang="en-US" sz="2000" dirty="0"/>
          </a:p>
          <a:p>
            <a:pPr>
              <a:spcBef>
                <a:spcPts val="300"/>
              </a:spcBef>
            </a:pPr>
            <a:r>
              <a:rPr lang="en-US" dirty="0"/>
              <a:t>Continued implementation of Housing Trust Fund Strategies</a:t>
            </a:r>
          </a:p>
          <a:p>
            <a:pPr>
              <a:spcBef>
                <a:spcPts val="300"/>
              </a:spcBef>
            </a:pPr>
            <a:r>
              <a:rPr lang="en-US" dirty="0"/>
              <a:t>Pursuit of Federal Grants/Actions regarding housing supply</a:t>
            </a:r>
          </a:p>
          <a:p>
            <a:endParaRPr lang="en-US" dirty="0"/>
          </a:p>
        </p:txBody>
      </p:sp>
      <p:sp>
        <p:nvSpPr>
          <p:cNvPr id="4" name="Slide Number Placeholder 3">
            <a:extLst>
              <a:ext uri="{FF2B5EF4-FFF2-40B4-BE49-F238E27FC236}">
                <a16:creationId xmlns:a16="http://schemas.microsoft.com/office/drawing/2014/main" id="{C466B652-933D-4E51-A9BD-540A2B7FFC08}"/>
              </a:ext>
            </a:extLst>
          </p:cNvPr>
          <p:cNvSpPr>
            <a:spLocks noGrp="1"/>
          </p:cNvSpPr>
          <p:nvPr>
            <p:ph type="sldNum" sz="quarter" idx="4"/>
          </p:nvPr>
        </p:nvSpPr>
        <p:spPr/>
        <p:txBody>
          <a:bodyPr/>
          <a:lstStyle/>
          <a:p>
            <a:fld id="{DA88640A-8519-4D1E-B31E-E5F41550D215}" type="slidenum">
              <a:rPr lang="en-US" smtClean="0"/>
              <a:pPr/>
              <a:t>38</a:t>
            </a:fld>
            <a:endParaRPr lang="en-US" dirty="0"/>
          </a:p>
        </p:txBody>
      </p:sp>
    </p:spTree>
    <p:extLst>
      <p:ext uri="{BB962C8B-B14F-4D97-AF65-F5344CB8AC3E}">
        <p14:creationId xmlns:p14="http://schemas.microsoft.com/office/powerpoint/2010/main" val="1812217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9A270-9DC5-4B79-BE78-864906EAAACC}"/>
              </a:ext>
            </a:extLst>
          </p:cNvPr>
          <p:cNvSpPr>
            <a:spLocks noGrp="1"/>
          </p:cNvSpPr>
          <p:nvPr>
            <p:ph type="title"/>
          </p:nvPr>
        </p:nvSpPr>
        <p:spPr/>
        <p:txBody>
          <a:bodyPr/>
          <a:lstStyle/>
          <a:p>
            <a:r>
              <a:rPr lang="en-US" dirty="0"/>
              <a:t>Background</a:t>
            </a:r>
          </a:p>
        </p:txBody>
      </p:sp>
      <p:sp>
        <p:nvSpPr>
          <p:cNvPr id="7" name="Content Placeholder 6">
            <a:extLst>
              <a:ext uri="{FF2B5EF4-FFF2-40B4-BE49-F238E27FC236}">
                <a16:creationId xmlns:a16="http://schemas.microsoft.com/office/drawing/2014/main" id="{909A08AC-FA07-4F8B-9DC5-1EE7BAF3D525}"/>
              </a:ext>
            </a:extLst>
          </p:cNvPr>
          <p:cNvSpPr>
            <a:spLocks noGrp="1"/>
          </p:cNvSpPr>
          <p:nvPr>
            <p:ph idx="1"/>
          </p:nvPr>
        </p:nvSpPr>
        <p:spPr/>
        <p:txBody>
          <a:bodyPr/>
          <a:lstStyle/>
          <a:p>
            <a:r>
              <a:rPr lang="en-US" dirty="0"/>
              <a:t>Numerous Board discussions regarding the negative impacts of rapidly rising rents in Orange County and potential solutions</a:t>
            </a:r>
          </a:p>
          <a:p>
            <a:pPr lvl="1"/>
            <a:r>
              <a:rPr lang="en-US" sz="2400" dirty="0"/>
              <a:t>April 5, 2022 Commissioner’s Report</a:t>
            </a:r>
          </a:p>
          <a:p>
            <a:pPr lvl="1"/>
            <a:r>
              <a:rPr lang="en-US" sz="2400" dirty="0"/>
              <a:t>June 7, 2022 Discussion regarding GAI’s Rent Stabilization Analysis</a:t>
            </a:r>
          </a:p>
          <a:p>
            <a:pPr lvl="1"/>
            <a:r>
              <a:rPr lang="en-US" sz="2400" dirty="0"/>
              <a:t>June 23, 2022 Discussion regarding ERAP 2, Tenant Bill of Rights, and rent stabilization framework</a:t>
            </a:r>
          </a:p>
          <a:p>
            <a:pPr lvl="1"/>
            <a:r>
              <a:rPr lang="en-US" sz="2400" dirty="0"/>
              <a:t>July 26, 2022 Discussion regarding rent stabilization framework and draft ordinance</a:t>
            </a:r>
          </a:p>
          <a:p>
            <a:r>
              <a:rPr lang="en-US" dirty="0"/>
              <a:t>Agenda package included “Clean” ordinance dated 07/29/22 and “Track Changes” to 07/18/22 draft</a:t>
            </a:r>
          </a:p>
          <a:p>
            <a:pPr lvl="1"/>
            <a:r>
              <a:rPr lang="en-US" dirty="0"/>
              <a:t>Additions highlighted in PPT as: </a:t>
            </a:r>
            <a:r>
              <a:rPr lang="en-US" u="sng" dirty="0"/>
              <a:t>new text</a:t>
            </a:r>
          </a:p>
          <a:p>
            <a:pPr lvl="1"/>
            <a:r>
              <a:rPr lang="en-US" dirty="0"/>
              <a:t>Deletions highlighted in PPT as: </a:t>
            </a:r>
            <a:r>
              <a:rPr lang="en-US" strike="sngStrike" dirty="0"/>
              <a:t>deleted text</a:t>
            </a:r>
          </a:p>
        </p:txBody>
      </p:sp>
      <p:sp>
        <p:nvSpPr>
          <p:cNvPr id="4" name="Slide Number Placeholder 3">
            <a:extLst>
              <a:ext uri="{FF2B5EF4-FFF2-40B4-BE49-F238E27FC236}">
                <a16:creationId xmlns:a16="http://schemas.microsoft.com/office/drawing/2014/main" id="{DBD61B96-0D35-4753-A270-0E2F9DEC01A5}"/>
              </a:ext>
            </a:extLst>
          </p:cNvPr>
          <p:cNvSpPr>
            <a:spLocks noGrp="1"/>
          </p:cNvSpPr>
          <p:nvPr>
            <p:ph type="sldNum" sz="quarter" idx="4"/>
          </p:nvPr>
        </p:nvSpPr>
        <p:spPr/>
        <p:txBody>
          <a:bodyPr/>
          <a:lstStyle/>
          <a:p>
            <a:fld id="{DA88640A-8519-4D1E-B31E-E5F41550D215}" type="slidenum">
              <a:rPr lang="en-US" smtClean="0"/>
              <a:pPr/>
              <a:t>4</a:t>
            </a:fld>
            <a:endParaRPr lang="en-US" dirty="0"/>
          </a:p>
        </p:txBody>
      </p:sp>
    </p:spTree>
    <p:extLst>
      <p:ext uri="{BB962C8B-B14F-4D97-AF65-F5344CB8AC3E}">
        <p14:creationId xmlns:p14="http://schemas.microsoft.com/office/powerpoint/2010/main" val="96651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DD4ED-FF74-4A37-96E7-7FB5EB435442}"/>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D636845C-38FA-4FC7-88ED-A4F7FBD5B377}"/>
              </a:ext>
            </a:extLst>
          </p:cNvPr>
          <p:cNvSpPr>
            <a:spLocks noGrp="1"/>
          </p:cNvSpPr>
          <p:nvPr>
            <p:ph idx="1"/>
          </p:nvPr>
        </p:nvSpPr>
        <p:spPr/>
        <p:txBody>
          <a:bodyPr/>
          <a:lstStyle/>
          <a:p>
            <a:r>
              <a:rPr lang="en-US" dirty="0"/>
              <a:t>Major policy direction from July 26, 2022 meeting:</a:t>
            </a:r>
          </a:p>
          <a:p>
            <a:pPr lvl="1"/>
            <a:r>
              <a:rPr lang="en-US" dirty="0"/>
              <a:t>Would apply only to multifamily structures with 4 or more units</a:t>
            </a:r>
          </a:p>
          <a:p>
            <a:pPr lvl="1"/>
            <a:r>
              <a:rPr lang="en-US" dirty="0"/>
              <a:t>Exemption for new construction and units already under rent control</a:t>
            </a:r>
          </a:p>
          <a:p>
            <a:pPr lvl="1"/>
            <a:r>
              <a:rPr lang="en-US" dirty="0"/>
              <a:t>Rent increase would be limited to CPI</a:t>
            </a:r>
          </a:p>
          <a:p>
            <a:pPr lvl="1"/>
            <a:r>
              <a:rPr lang="en-US" dirty="0"/>
              <a:t>Future resolution to establish a process for exception to rent increase limit</a:t>
            </a:r>
          </a:p>
          <a:p>
            <a:pPr lvl="1"/>
            <a:r>
              <a:rPr lang="en-US" dirty="0"/>
              <a:t>Applies to rental unit (vacancy doesn’t allow rent to reset to market)</a:t>
            </a:r>
          </a:p>
          <a:p>
            <a:pPr lvl="1"/>
            <a:r>
              <a:rPr lang="en-US" dirty="0"/>
              <a:t>Oversight would largely take the form of responding to complaints </a:t>
            </a:r>
            <a:br>
              <a:rPr lang="en-US" dirty="0"/>
            </a:br>
            <a:r>
              <a:rPr lang="en-US" dirty="0"/>
              <a:t>(no rent registry or database)</a:t>
            </a:r>
          </a:p>
          <a:p>
            <a:pPr lvl="1"/>
            <a:r>
              <a:rPr lang="en-US" dirty="0"/>
              <a:t>Enforcement would primarily be through Civil Citation process</a:t>
            </a:r>
          </a:p>
          <a:p>
            <a:pPr lvl="1"/>
            <a:r>
              <a:rPr lang="en-US" dirty="0"/>
              <a:t>Would likely become effective around November 21, 2022</a:t>
            </a:r>
          </a:p>
          <a:p>
            <a:endParaRPr lang="en-US" dirty="0"/>
          </a:p>
        </p:txBody>
      </p:sp>
      <p:sp>
        <p:nvSpPr>
          <p:cNvPr id="4" name="Slide Number Placeholder 3">
            <a:extLst>
              <a:ext uri="{FF2B5EF4-FFF2-40B4-BE49-F238E27FC236}">
                <a16:creationId xmlns:a16="http://schemas.microsoft.com/office/drawing/2014/main" id="{30D089DC-92FF-408D-96EB-7DFE7607EC63}"/>
              </a:ext>
            </a:extLst>
          </p:cNvPr>
          <p:cNvSpPr>
            <a:spLocks noGrp="1"/>
          </p:cNvSpPr>
          <p:nvPr>
            <p:ph type="sldNum" sz="quarter" idx="4"/>
          </p:nvPr>
        </p:nvSpPr>
        <p:spPr/>
        <p:txBody>
          <a:bodyPr/>
          <a:lstStyle/>
          <a:p>
            <a:fld id="{DA88640A-8519-4D1E-B31E-E5F41550D215}" type="slidenum">
              <a:rPr lang="en-US" smtClean="0"/>
              <a:pPr/>
              <a:t>5</a:t>
            </a:fld>
            <a:endParaRPr lang="en-US" dirty="0"/>
          </a:p>
        </p:txBody>
      </p:sp>
    </p:spTree>
    <p:extLst>
      <p:ext uri="{BB962C8B-B14F-4D97-AF65-F5344CB8AC3E}">
        <p14:creationId xmlns:p14="http://schemas.microsoft.com/office/powerpoint/2010/main" val="631141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Presentation Outline</a:t>
            </a:r>
          </a:p>
        </p:txBody>
      </p:sp>
      <p:sp>
        <p:nvSpPr>
          <p:cNvPr id="6" name="Content Placeholder 5"/>
          <p:cNvSpPr>
            <a:spLocks noGrp="1"/>
          </p:cNvSpPr>
          <p:nvPr>
            <p:ph idx="1"/>
          </p:nvPr>
        </p:nvSpPr>
        <p:spPr/>
        <p:txBody>
          <a:bodyPr/>
          <a:lstStyle/>
          <a:p>
            <a:pPr>
              <a:buClr>
                <a:schemeClr val="accent1"/>
              </a:buClr>
            </a:pPr>
            <a:r>
              <a:rPr lang="en-US" dirty="0">
                <a:solidFill>
                  <a:schemeClr val="accent1"/>
                </a:solidFill>
              </a:rPr>
              <a:t>Background</a:t>
            </a:r>
            <a:endParaRPr lang="en-US" sz="2200" dirty="0">
              <a:solidFill>
                <a:schemeClr val="accent1"/>
              </a:solidFill>
            </a:endParaRPr>
          </a:p>
          <a:p>
            <a:r>
              <a:rPr lang="en-US" dirty="0"/>
              <a:t>Ordinance Review</a:t>
            </a:r>
          </a:p>
          <a:p>
            <a:pPr>
              <a:buClr>
                <a:schemeClr val="accent1"/>
              </a:buClr>
            </a:pPr>
            <a:r>
              <a:rPr lang="en-US" dirty="0">
                <a:solidFill>
                  <a:schemeClr val="accent1"/>
                </a:solidFill>
              </a:rPr>
              <a:t>Proposed Changes to 07/29/22 draft</a:t>
            </a:r>
          </a:p>
          <a:p>
            <a:pPr>
              <a:buClr>
                <a:schemeClr val="accent1"/>
              </a:buClr>
            </a:pPr>
            <a:r>
              <a:rPr lang="en-US" dirty="0">
                <a:solidFill>
                  <a:schemeClr val="accent1"/>
                </a:solidFill>
              </a:rPr>
              <a:t>Enforcement</a:t>
            </a:r>
          </a:p>
          <a:p>
            <a:pPr>
              <a:buClr>
                <a:schemeClr val="accent1"/>
              </a:buClr>
            </a:pPr>
            <a:r>
              <a:rPr lang="en-US" dirty="0">
                <a:solidFill>
                  <a:schemeClr val="accent1"/>
                </a:solidFill>
              </a:rPr>
              <a:t>Action Requested</a:t>
            </a:r>
          </a:p>
          <a:p>
            <a:endParaRPr lang="en-US" dirty="0"/>
          </a:p>
          <a:p>
            <a:pPr lvl="1"/>
            <a:endParaRPr lang="en-US" dirty="0"/>
          </a:p>
        </p:txBody>
      </p:sp>
      <p:pic>
        <p:nvPicPr>
          <p:cNvPr id="4" name="Picture 3">
            <a:extLst>
              <a:ext uri="{FF2B5EF4-FFF2-40B4-BE49-F238E27FC236}">
                <a16:creationId xmlns:a16="http://schemas.microsoft.com/office/drawing/2014/main" id="{3FE9E5BF-BFCF-6EE7-8410-CEDEFB59C3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62130" y="4419600"/>
            <a:ext cx="4134619" cy="2338387"/>
          </a:xfrm>
          <a:prstGeom prst="rect">
            <a:avLst/>
          </a:prstGeom>
          <a:ln w="19050">
            <a:solidFill>
              <a:schemeClr val="bg1"/>
            </a:solidFill>
          </a:ln>
        </p:spPr>
      </p:pic>
      <p:sp>
        <p:nvSpPr>
          <p:cNvPr id="7" name="Slide Number Placeholder 6">
            <a:extLst>
              <a:ext uri="{FF2B5EF4-FFF2-40B4-BE49-F238E27FC236}">
                <a16:creationId xmlns:a16="http://schemas.microsoft.com/office/drawing/2014/main" id="{911C7675-E625-ECA3-CD59-605453BFCEAD}"/>
              </a:ext>
            </a:extLst>
          </p:cNvPr>
          <p:cNvSpPr>
            <a:spLocks noGrp="1"/>
          </p:cNvSpPr>
          <p:nvPr>
            <p:ph type="sldNum" sz="quarter" idx="4"/>
          </p:nvPr>
        </p:nvSpPr>
        <p:spPr/>
        <p:txBody>
          <a:bodyPr/>
          <a:lstStyle/>
          <a:p>
            <a:fld id="{DA88640A-8519-4D1E-B31E-E5F41550D215}" type="slidenum">
              <a:rPr lang="en-US" smtClean="0"/>
              <a:pPr/>
              <a:t>6</a:t>
            </a:fld>
            <a:endParaRPr lang="en-US" dirty="0"/>
          </a:p>
        </p:txBody>
      </p:sp>
    </p:spTree>
    <p:extLst>
      <p:ext uri="{BB962C8B-B14F-4D97-AF65-F5344CB8AC3E}">
        <p14:creationId xmlns:p14="http://schemas.microsoft.com/office/powerpoint/2010/main" val="3237455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571A1-755C-4FEC-AA0C-BF60A93FBF9F}"/>
              </a:ext>
            </a:extLst>
          </p:cNvPr>
          <p:cNvSpPr>
            <a:spLocks noGrp="1"/>
          </p:cNvSpPr>
          <p:nvPr>
            <p:ph type="title"/>
          </p:nvPr>
        </p:nvSpPr>
        <p:spPr/>
        <p:txBody>
          <a:bodyPr/>
          <a:lstStyle/>
          <a:p>
            <a:r>
              <a:rPr lang="en-US" dirty="0"/>
              <a:t>Ordinance Review</a:t>
            </a:r>
          </a:p>
        </p:txBody>
      </p:sp>
      <p:sp>
        <p:nvSpPr>
          <p:cNvPr id="3" name="Content Placeholder 2">
            <a:extLst>
              <a:ext uri="{FF2B5EF4-FFF2-40B4-BE49-F238E27FC236}">
                <a16:creationId xmlns:a16="http://schemas.microsoft.com/office/drawing/2014/main" id="{B15ED574-51A0-4FDD-91B5-95FB2CC14A04}"/>
              </a:ext>
            </a:extLst>
          </p:cNvPr>
          <p:cNvSpPr>
            <a:spLocks noGrp="1"/>
          </p:cNvSpPr>
          <p:nvPr>
            <p:ph idx="1"/>
          </p:nvPr>
        </p:nvSpPr>
        <p:spPr/>
        <p:txBody>
          <a:bodyPr/>
          <a:lstStyle/>
          <a:p>
            <a:r>
              <a:rPr lang="en-US" dirty="0"/>
              <a:t>Ordinance Outline </a:t>
            </a:r>
            <a:r>
              <a:rPr lang="en-US" dirty="0">
                <a:solidFill>
                  <a:srgbClr val="FFE646"/>
                </a:solidFill>
              </a:rPr>
              <a:t>(7/29/22 draft)</a:t>
            </a:r>
          </a:p>
          <a:p>
            <a:pPr lvl="1"/>
            <a:r>
              <a:rPr lang="en-US" sz="2600" dirty="0"/>
              <a:t>Section 1. Recitals</a:t>
            </a:r>
          </a:p>
          <a:p>
            <a:pPr lvl="1"/>
            <a:r>
              <a:rPr lang="en-US" sz="2600" dirty="0"/>
              <a:t>Section 2. Enactment of Chapter 25, Article XIII, Division 2. Rent Stabilization</a:t>
            </a:r>
          </a:p>
          <a:p>
            <a:pPr lvl="1"/>
            <a:r>
              <a:rPr lang="en-US" sz="2600" dirty="0"/>
              <a:t>Section 3. Referendum Called</a:t>
            </a:r>
          </a:p>
          <a:p>
            <a:pPr lvl="1"/>
            <a:r>
              <a:rPr lang="en-US" sz="2600" dirty="0"/>
              <a:t>Section 4. Notice of Referendum</a:t>
            </a:r>
          </a:p>
          <a:p>
            <a:pPr lvl="1"/>
            <a:r>
              <a:rPr lang="en-US" sz="2600" dirty="0"/>
              <a:t>Section 5. Official Ballot</a:t>
            </a:r>
          </a:p>
          <a:p>
            <a:pPr lvl="1"/>
            <a:r>
              <a:rPr lang="en-US" sz="2600" dirty="0"/>
              <a:t>Section 6. Spanish Translation</a:t>
            </a:r>
          </a:p>
          <a:p>
            <a:pPr lvl="1"/>
            <a:r>
              <a:rPr lang="en-US" sz="2600" dirty="0"/>
              <a:t>Section 7. Payment of Referendum Expenses</a:t>
            </a:r>
          </a:p>
          <a:p>
            <a:pPr lvl="1"/>
            <a:r>
              <a:rPr lang="en-US" sz="2600" dirty="0"/>
              <a:t>Section 8. Repeal of Laws in Conflict</a:t>
            </a:r>
          </a:p>
          <a:p>
            <a:pPr lvl="1"/>
            <a:r>
              <a:rPr lang="en-US" sz="2600" dirty="0"/>
              <a:t>Section 9. Severability</a:t>
            </a:r>
          </a:p>
          <a:p>
            <a:pPr lvl="1"/>
            <a:r>
              <a:rPr lang="en-US" sz="2600" dirty="0"/>
              <a:t>Section 10. Effective Date</a:t>
            </a:r>
          </a:p>
        </p:txBody>
      </p:sp>
      <p:sp>
        <p:nvSpPr>
          <p:cNvPr id="4" name="Slide Number Placeholder 3">
            <a:extLst>
              <a:ext uri="{FF2B5EF4-FFF2-40B4-BE49-F238E27FC236}">
                <a16:creationId xmlns:a16="http://schemas.microsoft.com/office/drawing/2014/main" id="{6ACF7311-8F47-42C2-98B6-D185AF776318}"/>
              </a:ext>
            </a:extLst>
          </p:cNvPr>
          <p:cNvSpPr>
            <a:spLocks noGrp="1"/>
          </p:cNvSpPr>
          <p:nvPr>
            <p:ph type="sldNum" sz="quarter" idx="4"/>
          </p:nvPr>
        </p:nvSpPr>
        <p:spPr/>
        <p:txBody>
          <a:bodyPr/>
          <a:lstStyle/>
          <a:p>
            <a:fld id="{DA88640A-8519-4D1E-B31E-E5F41550D215}" type="slidenum">
              <a:rPr lang="en-US" smtClean="0"/>
              <a:pPr/>
              <a:t>7</a:t>
            </a:fld>
            <a:endParaRPr lang="en-US" dirty="0"/>
          </a:p>
        </p:txBody>
      </p:sp>
    </p:spTree>
    <p:extLst>
      <p:ext uri="{BB962C8B-B14F-4D97-AF65-F5344CB8AC3E}">
        <p14:creationId xmlns:p14="http://schemas.microsoft.com/office/powerpoint/2010/main" val="2902731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571A1-755C-4FEC-AA0C-BF60A93FBF9F}"/>
              </a:ext>
            </a:extLst>
          </p:cNvPr>
          <p:cNvSpPr>
            <a:spLocks noGrp="1"/>
          </p:cNvSpPr>
          <p:nvPr>
            <p:ph type="title"/>
          </p:nvPr>
        </p:nvSpPr>
        <p:spPr/>
        <p:txBody>
          <a:bodyPr/>
          <a:lstStyle/>
          <a:p>
            <a:r>
              <a:rPr lang="en-US" dirty="0"/>
              <a:t>Ordinance Review</a:t>
            </a:r>
          </a:p>
        </p:txBody>
      </p:sp>
      <p:sp>
        <p:nvSpPr>
          <p:cNvPr id="3" name="Content Placeholder 2">
            <a:extLst>
              <a:ext uri="{FF2B5EF4-FFF2-40B4-BE49-F238E27FC236}">
                <a16:creationId xmlns:a16="http://schemas.microsoft.com/office/drawing/2014/main" id="{B15ED574-51A0-4FDD-91B5-95FB2CC14A04}"/>
              </a:ext>
            </a:extLst>
          </p:cNvPr>
          <p:cNvSpPr>
            <a:spLocks noGrp="1"/>
          </p:cNvSpPr>
          <p:nvPr>
            <p:ph idx="1"/>
          </p:nvPr>
        </p:nvSpPr>
        <p:spPr/>
        <p:txBody>
          <a:bodyPr/>
          <a:lstStyle/>
          <a:p>
            <a:r>
              <a:rPr lang="en-US" dirty="0"/>
              <a:t>Section 1. Recitals</a:t>
            </a:r>
          </a:p>
          <a:p>
            <a:r>
              <a:rPr lang="en-US" dirty="0"/>
              <a:t>Section 2. Enactment of Chapter 25, Article XIII, Division 2. Rent Stabilization</a:t>
            </a:r>
          </a:p>
          <a:p>
            <a:pPr lvl="1"/>
            <a:r>
              <a:rPr lang="en-US" dirty="0"/>
              <a:t>Sec. 25-380. Short Title and Scope</a:t>
            </a:r>
          </a:p>
          <a:p>
            <a:pPr lvl="1"/>
            <a:r>
              <a:rPr lang="en-US" dirty="0"/>
              <a:t>Sec. 25-381. Legislative Findings and Purpose</a:t>
            </a:r>
          </a:p>
          <a:p>
            <a:pPr lvl="2"/>
            <a:r>
              <a:rPr lang="en-US" sz="2300" dirty="0"/>
              <a:t>Florida Statutes authorize rent control during grave housing emergencies</a:t>
            </a:r>
          </a:p>
          <a:p>
            <a:pPr lvl="2"/>
            <a:r>
              <a:rPr lang="en-US" sz="2300" dirty="0"/>
              <a:t>Local data establishes the existence in fact of a housing emergency so grave as to constitute a serious menace to the general public</a:t>
            </a:r>
          </a:p>
          <a:p>
            <a:pPr lvl="2"/>
            <a:r>
              <a:rPr lang="en-US" sz="2300" dirty="0"/>
              <a:t>This grave housing emergency cannot be dealt with effectively by the ordinary operations of the rental housing market</a:t>
            </a:r>
          </a:p>
          <a:p>
            <a:pPr lvl="2"/>
            <a:r>
              <a:rPr lang="en-US" sz="2300" dirty="0"/>
              <a:t>Rent stabilization measure is necessary and proper to eliminate housing emergency so grave as to constitute a serious menace to the general public</a:t>
            </a:r>
          </a:p>
          <a:p>
            <a:endParaRPr lang="en-US" dirty="0"/>
          </a:p>
        </p:txBody>
      </p:sp>
      <p:sp>
        <p:nvSpPr>
          <p:cNvPr id="4" name="Slide Number Placeholder 3">
            <a:extLst>
              <a:ext uri="{FF2B5EF4-FFF2-40B4-BE49-F238E27FC236}">
                <a16:creationId xmlns:a16="http://schemas.microsoft.com/office/drawing/2014/main" id="{6ACF7311-8F47-42C2-98B6-D185AF776318}"/>
              </a:ext>
            </a:extLst>
          </p:cNvPr>
          <p:cNvSpPr>
            <a:spLocks noGrp="1"/>
          </p:cNvSpPr>
          <p:nvPr>
            <p:ph type="sldNum" sz="quarter" idx="4"/>
          </p:nvPr>
        </p:nvSpPr>
        <p:spPr/>
        <p:txBody>
          <a:bodyPr/>
          <a:lstStyle/>
          <a:p>
            <a:fld id="{DA88640A-8519-4D1E-B31E-E5F41550D215}" type="slidenum">
              <a:rPr lang="en-US" smtClean="0"/>
              <a:pPr/>
              <a:t>8</a:t>
            </a:fld>
            <a:endParaRPr lang="en-US" dirty="0"/>
          </a:p>
        </p:txBody>
      </p:sp>
    </p:spTree>
    <p:extLst>
      <p:ext uri="{BB962C8B-B14F-4D97-AF65-F5344CB8AC3E}">
        <p14:creationId xmlns:p14="http://schemas.microsoft.com/office/powerpoint/2010/main" val="778648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571A1-755C-4FEC-AA0C-BF60A93FBF9F}"/>
              </a:ext>
            </a:extLst>
          </p:cNvPr>
          <p:cNvSpPr>
            <a:spLocks noGrp="1"/>
          </p:cNvSpPr>
          <p:nvPr>
            <p:ph type="title"/>
          </p:nvPr>
        </p:nvSpPr>
        <p:spPr/>
        <p:txBody>
          <a:bodyPr/>
          <a:lstStyle/>
          <a:p>
            <a:r>
              <a:rPr lang="en-US" dirty="0"/>
              <a:t>Ordinance Review</a:t>
            </a:r>
          </a:p>
        </p:txBody>
      </p:sp>
      <p:sp>
        <p:nvSpPr>
          <p:cNvPr id="3" name="Content Placeholder 2">
            <a:extLst>
              <a:ext uri="{FF2B5EF4-FFF2-40B4-BE49-F238E27FC236}">
                <a16:creationId xmlns:a16="http://schemas.microsoft.com/office/drawing/2014/main" id="{B15ED574-51A0-4FDD-91B5-95FB2CC14A04}"/>
              </a:ext>
            </a:extLst>
          </p:cNvPr>
          <p:cNvSpPr>
            <a:spLocks noGrp="1"/>
          </p:cNvSpPr>
          <p:nvPr>
            <p:ph idx="1"/>
          </p:nvPr>
        </p:nvSpPr>
        <p:spPr/>
        <p:txBody>
          <a:bodyPr/>
          <a:lstStyle/>
          <a:p>
            <a:r>
              <a:rPr lang="en-US" dirty="0"/>
              <a:t>Section 2. </a:t>
            </a:r>
            <a:r>
              <a:rPr lang="en-US" sz="2800" dirty="0"/>
              <a:t>(cont.)</a:t>
            </a:r>
          </a:p>
          <a:p>
            <a:pPr lvl="1"/>
            <a:r>
              <a:rPr lang="en-US" dirty="0"/>
              <a:t>Sec. 25-382. Authority</a:t>
            </a:r>
          </a:p>
          <a:p>
            <a:pPr lvl="1"/>
            <a:r>
              <a:rPr lang="en-US" dirty="0"/>
              <a:t>Sec. 25-383. Definitions (</a:t>
            </a:r>
            <a:r>
              <a:rPr lang="en-US" i="1" dirty="0"/>
              <a:t>paraphrased from ordinance</a:t>
            </a:r>
            <a:r>
              <a:rPr lang="en-US" dirty="0"/>
              <a:t>)</a:t>
            </a:r>
          </a:p>
          <a:p>
            <a:pPr lvl="2"/>
            <a:r>
              <a:rPr lang="en-US" dirty="0"/>
              <a:t>Change of Occupancy – one tenant to another tenant</a:t>
            </a:r>
          </a:p>
          <a:p>
            <a:pPr lvl="2"/>
            <a:r>
              <a:rPr lang="en-US" dirty="0"/>
              <a:t>Consumer Price Index – </a:t>
            </a:r>
            <a:r>
              <a:rPr lang="en-US" u="sng" dirty="0"/>
              <a:t>the most recent 12-month average percent change in the </a:t>
            </a:r>
            <a:r>
              <a:rPr lang="en-US" dirty="0"/>
              <a:t>CPI for All Urban Consumers, South Region (All Items) </a:t>
            </a:r>
            <a:r>
              <a:rPr lang="en-US" strike="sngStrike" dirty="0"/>
              <a:t>(or closest region to County)</a:t>
            </a:r>
            <a:r>
              <a:rPr lang="en-US" u="sng" dirty="0"/>
              <a:t> as published by the </a:t>
            </a:r>
            <a:r>
              <a:rPr lang="en-US" dirty="0"/>
              <a:t>Bureau of Labor Statistics of the United States Department of Labor, </a:t>
            </a:r>
            <a:r>
              <a:rPr lang="en-US" u="sng" dirty="0"/>
              <a:t>which, by way of example, was 9.8% from June 2021 to June 2022.</a:t>
            </a:r>
            <a:endParaRPr lang="en-US" u="sng" dirty="0">
              <a:solidFill>
                <a:srgbClr val="FF0000"/>
              </a:solidFill>
            </a:endParaRPr>
          </a:p>
          <a:p>
            <a:pPr lvl="2"/>
            <a:r>
              <a:rPr lang="en-US" u="sng" dirty="0"/>
              <a:t>Department – the Planning, Environmental, and Development Services Department or designee</a:t>
            </a:r>
          </a:p>
          <a:p>
            <a:pPr lvl="2"/>
            <a:r>
              <a:rPr lang="en-US" dirty="0"/>
              <a:t>Housing Services – Maintenance of property to meet applicable codes</a:t>
            </a:r>
            <a:r>
              <a:rPr lang="en-US" u="sng" dirty="0"/>
              <a:t>, inclusive of facilities and amenities held out for use by tenants</a:t>
            </a:r>
            <a:endParaRPr lang="en-US" u="sng" dirty="0">
              <a:solidFill>
                <a:srgbClr val="FF0000"/>
              </a:solidFill>
            </a:endParaRPr>
          </a:p>
        </p:txBody>
      </p:sp>
      <p:sp>
        <p:nvSpPr>
          <p:cNvPr id="4" name="Slide Number Placeholder 3">
            <a:extLst>
              <a:ext uri="{FF2B5EF4-FFF2-40B4-BE49-F238E27FC236}">
                <a16:creationId xmlns:a16="http://schemas.microsoft.com/office/drawing/2014/main" id="{6ACF7311-8F47-42C2-98B6-D185AF776318}"/>
              </a:ext>
            </a:extLst>
          </p:cNvPr>
          <p:cNvSpPr>
            <a:spLocks noGrp="1"/>
          </p:cNvSpPr>
          <p:nvPr>
            <p:ph type="sldNum" sz="quarter" idx="4"/>
          </p:nvPr>
        </p:nvSpPr>
        <p:spPr/>
        <p:txBody>
          <a:bodyPr/>
          <a:lstStyle/>
          <a:p>
            <a:fld id="{DA88640A-8519-4D1E-B31E-E5F41550D215}" type="slidenum">
              <a:rPr lang="en-US" smtClean="0"/>
              <a:pPr/>
              <a:t>9</a:t>
            </a:fld>
            <a:endParaRPr lang="en-US" dirty="0"/>
          </a:p>
        </p:txBody>
      </p:sp>
    </p:spTree>
    <p:extLst>
      <p:ext uri="{BB962C8B-B14F-4D97-AF65-F5344CB8AC3E}">
        <p14:creationId xmlns:p14="http://schemas.microsoft.com/office/powerpoint/2010/main" val="3104353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Master + Presentation Outli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bg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bg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800" b="1" dirty="0" err="1" smtClean="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Code Enforcement Staff Meeting</Template>
  <TotalTime>40141</TotalTime>
  <Words>2615</Words>
  <Application>Microsoft Office PowerPoint</Application>
  <PresentationFormat>Widescreen</PresentationFormat>
  <Paragraphs>363</Paragraphs>
  <Slides>38</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5" baseType="lpstr">
      <vt:lpstr>Arial</vt:lpstr>
      <vt:lpstr>Calibri</vt:lpstr>
      <vt:lpstr>Century Gothic</vt:lpstr>
      <vt:lpstr>Verdana</vt:lpstr>
      <vt:lpstr>Wingdings</vt:lpstr>
      <vt:lpstr>Master + Presentation Outline</vt:lpstr>
      <vt:lpstr>CorelDRAW</vt:lpstr>
      <vt:lpstr>Public Hearing  Rent Stabilization Ordinance </vt:lpstr>
      <vt:lpstr>Presentation Outline</vt:lpstr>
      <vt:lpstr>Presentation Outline</vt:lpstr>
      <vt:lpstr>Background</vt:lpstr>
      <vt:lpstr>Background</vt:lpstr>
      <vt:lpstr>Presentation Outline</vt:lpstr>
      <vt:lpstr>Ordinance Review</vt:lpstr>
      <vt:lpstr>Ordinance Review</vt:lpstr>
      <vt:lpstr>Ordinance Review</vt:lpstr>
      <vt:lpstr>Ordinance Review</vt:lpstr>
      <vt:lpstr>Ordinance Review</vt:lpstr>
      <vt:lpstr>Ordinance Review</vt:lpstr>
      <vt:lpstr>Ordinance Review</vt:lpstr>
      <vt:lpstr>Ordinance Review</vt:lpstr>
      <vt:lpstr>Ordinance Review</vt:lpstr>
      <vt:lpstr>Ordinance Review</vt:lpstr>
      <vt:lpstr>Ordinance Review</vt:lpstr>
      <vt:lpstr>Ordinance Review</vt:lpstr>
      <vt:lpstr>Ordinance Review</vt:lpstr>
      <vt:lpstr>Presentation Outline</vt:lpstr>
      <vt:lpstr>Proposed Changes to 07/29/22 draft</vt:lpstr>
      <vt:lpstr>Proposed Changes to 07/29/22 draft</vt:lpstr>
      <vt:lpstr>Proposed Changes to 07/29/22 draft</vt:lpstr>
      <vt:lpstr>Proposed Changes to 07/29/22 draft</vt:lpstr>
      <vt:lpstr>Presentation Outline</vt:lpstr>
      <vt:lpstr>Enforcement</vt:lpstr>
      <vt:lpstr>Presentation Outline</vt:lpstr>
      <vt:lpstr>Final considerations…</vt:lpstr>
      <vt:lpstr>Final considerations…</vt:lpstr>
      <vt:lpstr>Action Requested</vt:lpstr>
      <vt:lpstr>PowerPoint Presentation</vt:lpstr>
      <vt:lpstr>The County is already taking action… </vt:lpstr>
      <vt:lpstr>The County is already taking action… </vt:lpstr>
      <vt:lpstr>The County is already taking action… </vt:lpstr>
      <vt:lpstr>The County is already taking action… </vt:lpstr>
      <vt:lpstr>The County is already taking action… </vt:lpstr>
      <vt:lpstr>Initial Ideas to Increase Housing Supply</vt:lpstr>
      <vt:lpstr>Initial Ideas to Increase Housing Supply</vt:lpstr>
    </vt:vector>
  </TitlesOfParts>
  <Company>Orange County BCC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Code Enforcement Draft Strategic Plan</dc:title>
  <dc:subject>BCC Meeting Presentation</dc:subject>
  <dc:creator>Reynolds, Jason R</dc:creator>
  <cp:lastModifiedBy>Weiss, Jon</cp:lastModifiedBy>
  <cp:revision>990</cp:revision>
  <cp:lastPrinted>2022-08-08T20:55:41Z</cp:lastPrinted>
  <dcterms:created xsi:type="dcterms:W3CDTF">2020-10-22T22:27:35Z</dcterms:created>
  <dcterms:modified xsi:type="dcterms:W3CDTF">2022-08-08T21:03:15Z</dcterms:modified>
</cp:coreProperties>
</file>