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35B"/>
    <a:srgbClr val="EDE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C078D-9BBB-4A78-B486-87F1CDEE805B}" v="360" dt="2024-10-31T03:43:53.577"/>
    <p1510:client id="{FD16E852-308D-430C-9306-B8D553AF6F1D}" v="9" dt="2024-10-30T03:46:37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re, Ashley" userId="4aca0ddb-601e-44c1-a169-0de45afb613a" providerId="ADAL" clId="{011C078D-9BBB-4A78-B486-87F1CDEE805B}"/>
    <pc:docChg chg="undo redo custSel modSld">
      <pc:chgData name="Moore, Ashley" userId="4aca0ddb-601e-44c1-a169-0de45afb613a" providerId="ADAL" clId="{011C078D-9BBB-4A78-B486-87F1CDEE805B}" dt="2024-10-31T03:43:53.576" v="358" actId="20577"/>
      <pc:docMkLst>
        <pc:docMk/>
      </pc:docMkLst>
      <pc:sldChg chg="modSp mod">
        <pc:chgData name="Moore, Ashley" userId="4aca0ddb-601e-44c1-a169-0de45afb613a" providerId="ADAL" clId="{011C078D-9BBB-4A78-B486-87F1CDEE805B}" dt="2024-10-31T03:43:53.576" v="358" actId="20577"/>
        <pc:sldMkLst>
          <pc:docMk/>
          <pc:sldMk cId="402073671" sldId="263"/>
        </pc:sldMkLst>
        <pc:spChg chg="mod">
          <ac:chgData name="Moore, Ashley" userId="4aca0ddb-601e-44c1-a169-0de45afb613a" providerId="ADAL" clId="{011C078D-9BBB-4A78-B486-87F1CDEE805B}" dt="2024-10-30T14:21:42.128" v="10" actId="20577"/>
          <ac:spMkLst>
            <pc:docMk/>
            <pc:sldMk cId="402073671" sldId="263"/>
            <ac:spMk id="2" creationId="{A288ED98-1B51-0855-1FC2-1F7ECFF39D91}"/>
          </ac:spMkLst>
        </pc:spChg>
        <pc:graphicFrameChg chg="mod">
          <ac:chgData name="Moore, Ashley" userId="4aca0ddb-601e-44c1-a169-0de45afb613a" providerId="ADAL" clId="{011C078D-9BBB-4A78-B486-87F1CDEE805B}" dt="2024-10-31T03:43:53.576" v="358" actId="20577"/>
          <ac:graphicFrameMkLst>
            <pc:docMk/>
            <pc:sldMk cId="402073671" sldId="263"/>
            <ac:graphicFrameMk id="9" creationId="{8C8AB6BB-4FA2-6EDB-FA45-706FC4F74FE0}"/>
          </ac:graphicFrameMkLst>
        </pc:graphicFrameChg>
      </pc:sldChg>
    </pc:docChg>
  </pc:docChgLst>
  <pc:docChgLst>
    <pc:chgData name="Moore, Ashley" userId="4aca0ddb-601e-44c1-a169-0de45afb613a" providerId="ADAL" clId="{FD16E852-308D-430C-9306-B8D553AF6F1D}"/>
    <pc:docChg chg="custSel modSld">
      <pc:chgData name="Moore, Ashley" userId="4aca0ddb-601e-44c1-a169-0de45afb613a" providerId="ADAL" clId="{FD16E852-308D-430C-9306-B8D553AF6F1D}" dt="2024-10-31T14:29:23.130" v="559" actId="962"/>
      <pc:docMkLst>
        <pc:docMk/>
      </pc:docMkLst>
      <pc:sldChg chg="delSp modSp mod">
        <pc:chgData name="Moore, Ashley" userId="4aca0ddb-601e-44c1-a169-0de45afb613a" providerId="ADAL" clId="{FD16E852-308D-430C-9306-B8D553AF6F1D}" dt="2024-10-31T14:29:23.130" v="559" actId="962"/>
        <pc:sldMkLst>
          <pc:docMk/>
          <pc:sldMk cId="655973" sldId="256"/>
        </pc:sldMkLst>
        <pc:picChg chg="del">
          <ac:chgData name="Moore, Ashley" userId="4aca0ddb-601e-44c1-a169-0de45afb613a" providerId="ADAL" clId="{FD16E852-308D-430C-9306-B8D553AF6F1D}" dt="2024-10-31T14:27:35.660" v="9" actId="478"/>
          <ac:picMkLst>
            <pc:docMk/>
            <pc:sldMk cId="655973" sldId="256"/>
            <ac:picMk id="4" creationId="{EDEA95FA-EF73-6DA0-F290-A5ADCEB5FC6A}"/>
          </ac:picMkLst>
        </pc:picChg>
        <pc:picChg chg="mod">
          <ac:chgData name="Moore, Ashley" userId="4aca0ddb-601e-44c1-a169-0de45afb613a" providerId="ADAL" clId="{FD16E852-308D-430C-9306-B8D553AF6F1D}" dt="2024-10-31T14:29:23.130" v="559" actId="962"/>
          <ac:picMkLst>
            <pc:docMk/>
            <pc:sldMk cId="655973" sldId="256"/>
            <ac:picMk id="7" creationId="{3721C155-F7AC-6DC2-06FF-6B90E6EBAFC6}"/>
          </ac:picMkLst>
        </pc:picChg>
      </pc:sldChg>
      <pc:sldChg chg="modSp">
        <pc:chgData name="Moore, Ashley" userId="4aca0ddb-601e-44c1-a169-0de45afb613a" providerId="ADAL" clId="{FD16E852-308D-430C-9306-B8D553AF6F1D}" dt="2024-10-30T03:46:37.028" v="8" actId="208"/>
        <pc:sldMkLst>
          <pc:docMk/>
          <pc:sldMk cId="402073671" sldId="263"/>
        </pc:sldMkLst>
        <pc:graphicFrameChg chg="mod">
          <ac:chgData name="Moore, Ashley" userId="4aca0ddb-601e-44c1-a169-0de45afb613a" providerId="ADAL" clId="{FD16E852-308D-430C-9306-B8D553AF6F1D}" dt="2024-10-30T03:46:37.028" v="8" actId="208"/>
          <ac:graphicFrameMkLst>
            <pc:docMk/>
            <pc:sldMk cId="402073671" sldId="263"/>
            <ac:graphicFrameMk id="9" creationId="{8C8AB6BB-4FA2-6EDB-FA45-706FC4F74FE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3200" baseline="0" dirty="0"/>
              <a:t>Avoid Very Intense </a:t>
            </a:r>
            <a:r>
              <a:rPr lang="en-GB" sz="3200" baseline="0" dirty="0" err="1"/>
              <a:t>Colors</a:t>
            </a:r>
            <a:r>
              <a:rPr lang="en-GB" sz="3200" baseline="0" dirty="0"/>
              <a:t> and Don’t Just Rely on </a:t>
            </a:r>
            <a:r>
              <a:rPr lang="en-GB" sz="3200" baseline="0" dirty="0" err="1"/>
              <a:t>Color</a:t>
            </a:r>
            <a:r>
              <a:rPr lang="en-GB" sz="3200" baseline="0" dirty="0"/>
              <a:t> to Encode Information</a:t>
            </a:r>
            <a:endParaRPr lang="en-GB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pct40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C-4F4E-BE34-72393EC0E4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C-4F4E-BE34-72393EC0E4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pattFill prst="dotGrid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28575"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3C-4F4E-BE34-72393EC0E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6917775"/>
        <c:axId val="1176918255"/>
      </c:barChart>
      <c:catAx>
        <c:axId val="117691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18255"/>
        <c:crosses val="autoZero"/>
        <c:auto val="1"/>
        <c:lblAlgn val="ctr"/>
        <c:lblOffset val="100"/>
        <c:noMultiLvlLbl val="0"/>
      </c:catAx>
      <c:valAx>
        <c:axId val="117691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17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FBE7-63F9-58D5-D10B-DDB91AE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EEFE1-60FD-C114-5E46-1D303386A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8A89-11D0-87CD-E7E0-86D76D26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3D96C-63E6-644C-932E-6255A9CB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70B4E-5C5A-DCCC-548D-5844FC3E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4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742E0-7538-D23B-4AAF-7DE78F29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69446-81B9-C3FF-4219-9571A8B80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4A314-7B3B-3EB6-D67E-FBF54F18E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273EB-B953-2DB1-A492-FF5B1BEE7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47E1-6E21-79C2-E437-875EA85D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8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48C5ED-8807-D559-631F-1C47E39C3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6946B-DE69-71AE-27FF-6312858F1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0988E-E8DA-AC6A-45F3-65D13154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BBDEA-C141-D08A-11A2-C4A3ADB9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A9CF4-A289-0378-EB35-85CBC398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64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4B5FB-3D52-7859-133C-7B36248D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3C063-A33A-A40B-E63F-07BC95E5C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B4B5A-AB46-EAC8-B236-6844E7FE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5CA74-9E1D-D713-41FD-E7DF3F28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EBFD1-017C-C70B-78F2-D7924827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38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A5BBF-AF35-7BF7-0117-4B3DBB5A1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6B77E-5056-88BF-6F4B-7EEC8963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85488-3980-A171-DB43-53F0EC0E3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5B6C6-02D7-029D-51DD-93A44644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3FB6-5800-4AAB-BC3D-0C22BA66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65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D9EEF-F17A-88C9-371F-8F08B783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78634-00B8-C5F8-B9F0-03946CD87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72E7C-C87E-882A-5017-D90AF33CC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25A7B-4202-44B8-415F-1AA52AB4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63D6E-6D51-5490-A0C6-4ACCF067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DD5D5-167E-F0C9-CF03-EC791C08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A6D7-BE7C-5C2E-4AE0-E66F811B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AE83-9465-A830-191E-A2C3F75A1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40437-1BF4-E086-399B-DE8F3095B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4E356-375A-2AB8-E0E5-A80E6EFDF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4AB82-6295-276F-2956-D82398B8B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E73E5-54C0-F92B-919A-1BE94CFD5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338561-F5CD-E091-5547-04D252DA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EBB86B-93C3-B215-674F-E0293939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7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FAFB-4870-C62C-EDC2-F26395FF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E8418-7C55-AD72-0039-6F8B0B00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4D73A-4030-32EB-B346-DEE34A7D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50B47-9692-B238-B509-FD701762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9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AA8CC-7C68-7FD5-9128-317647C24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07ABB-BF2B-A612-C77F-3E4A34820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DF857-063D-36BA-5CC1-863AD0CE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34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DB39-B9F4-2C37-7FC6-D9760C77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67F1D-21B0-E70F-4F1A-F71F4F432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4A3D1-294A-3140-A1D7-26B7D9D46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F2AE3-C339-E49B-3D26-3DC696BB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F78AE-5C46-8C33-F08E-B7088C47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EAD69-37C8-8071-3221-4C5568A69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4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9425-6C1F-3EE8-01B9-20035D9D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09E405-8A0E-DAED-1F6D-9650E06CE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676BB-95AB-CBF1-D842-0FDB54CFD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2E4D2-C1DA-B6A4-8B69-182A49DB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AF15-DD85-4A76-B567-0B64E7FCBBFE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87218-F87A-13E7-6831-AF2E7C82E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35A69-0777-3DBB-39BD-D6CE70EB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5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2517F4-154D-1CA2-FCEB-B05BF033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3416D-0D63-6654-31B0-C7145B03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0ADD-0875-234B-4331-1F8C85173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CAF15-DD85-4A76-B567-0B64E7FCBBFE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83770-C2F1-A31B-8CC4-B13C0D1FB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59099-11DD-122A-5E86-D790087FE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C3262-67C5-4572-B82E-E9820BDD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83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74285-496D-D171-D9CD-E3EB88E6D0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3A335B"/>
                </a:solidFill>
              </a:rPr>
              <a:t>Example Slides Prepared Following the AAAL Inclusive Presenter Guidelines</a:t>
            </a:r>
            <a:endParaRPr lang="en-GB" b="1" dirty="0">
              <a:solidFill>
                <a:srgbClr val="3A335B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B4636-D326-95F9-91B6-D4EE2A509B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Justice, Equity, Diversity &amp; Inclusion Committee (JEDI), with Rosie David</a:t>
            </a:r>
            <a:endParaRPr lang="en-GB" dirty="0"/>
          </a:p>
        </p:txBody>
      </p:sp>
      <p:pic>
        <p:nvPicPr>
          <p:cNvPr id="7" name="Picture 6" descr="A QR code that links to AAAL's full inclusive presenter guidelines, accompanied by the text &quot;This presentation was prepared following AAAL's inclusive presenter guidelines.&quot;">
            <a:extLst>
              <a:ext uri="{FF2B5EF4-FFF2-40B4-BE49-F238E27FC236}">
                <a16:creationId xmlns:a16="http://schemas.microsoft.com/office/drawing/2014/main" id="{3721C155-F7AC-6DC2-06FF-6B90E6EBA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3527" r="951" b="3019"/>
          <a:stretch/>
        </p:blipFill>
        <p:spPr>
          <a:xfrm>
            <a:off x="0" y="4578383"/>
            <a:ext cx="6827520" cy="18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ED98-1B51-0855-1FC2-1F7ECFF3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>
                <a:solidFill>
                  <a:srgbClr val="3A335B"/>
                </a:solidFill>
              </a:rPr>
              <a:t>A Good Title Size Is Calibri Light 50 Point</a:t>
            </a:r>
            <a:endParaRPr lang="en-GB" dirty="0">
              <a:solidFill>
                <a:srgbClr val="3A335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C3C4C-1520-3A8B-65A6-0135D0BC4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800" dirty="0">
                <a:ea typeface="Verdana" panose="020B0604030504040204" pitchFamily="34" charset="0"/>
              </a:rPr>
              <a:t>A good subtitle or bullet point size is Calibri 38 point. 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500" dirty="0">
                <a:ea typeface="Verdana" panose="020B0604030504040204" pitchFamily="34" charset="0"/>
              </a:rPr>
              <a:t>Content text should be no smaller than Calibri 35 point. The true size of the letters differs according to which font you use, so use this slide as a visual guideline for how big you should make your font of choice.</a:t>
            </a:r>
            <a:r>
              <a:rPr lang="en-US" sz="2800" dirty="0">
                <a:ea typeface="Verdana" panose="020B0604030504040204" pitchFamily="34" charset="0"/>
              </a:rPr>
              <a:t> </a:t>
            </a:r>
            <a:r>
              <a:rPr lang="en-US" sz="3500" dirty="0">
                <a:ea typeface="Verdana" panose="020B0604030504040204" pitchFamily="34" charset="0"/>
              </a:rPr>
              <a:t>Sans serif fonts are strongly recommended.</a:t>
            </a:r>
            <a:endParaRPr lang="en-GB" sz="35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2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ED98-1B51-0855-1FC2-1F7ECFF3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>
                <a:solidFill>
                  <a:srgbClr val="3A335B"/>
                </a:solidFill>
              </a:rPr>
              <a:t>Backgrounds</a:t>
            </a:r>
            <a:endParaRPr lang="en-GB" dirty="0">
              <a:solidFill>
                <a:srgbClr val="3A335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C3C4C-1520-3A8B-65A6-0135D0BC4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ea typeface="Verdana" panose="020B0604030504040204" pitchFamily="34" charset="0"/>
              </a:rPr>
              <a:t>Try to use the same background on each slide.</a:t>
            </a:r>
          </a:p>
          <a:p>
            <a:r>
              <a:rPr lang="en-US" sz="3800" dirty="0">
                <a:ea typeface="Verdana" panose="020B0604030504040204" pitchFamily="34" charset="0"/>
              </a:rPr>
              <a:t>Avoid white backgrounds; use either off-white with black text or dark with light colored text.</a:t>
            </a: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4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ED98-1B51-0855-1FC2-1F7ECFF3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>
                <a:solidFill>
                  <a:srgbClr val="3A335B"/>
                </a:solidFill>
              </a:rPr>
              <a:t>Slide Content</a:t>
            </a:r>
            <a:endParaRPr lang="en-GB" dirty="0">
              <a:solidFill>
                <a:srgbClr val="3A335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C3C4C-1520-3A8B-65A6-0135D0BC4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ea typeface="Verdana" panose="020B0604030504040204" pitchFamily="34" charset="0"/>
              </a:rPr>
              <a:t>Limit each slide to one idea. It’s better to have more slides with plenty of visual space.</a:t>
            </a:r>
          </a:p>
          <a:p>
            <a:r>
              <a:rPr lang="en-US" sz="3800" dirty="0">
                <a:ea typeface="Verdana" panose="020B0604030504040204" pitchFamily="34" charset="0"/>
              </a:rPr>
              <a:t>Keep each bullet point to one or two lines.</a:t>
            </a:r>
          </a:p>
          <a:p>
            <a:r>
              <a:rPr lang="en-US" sz="3800" dirty="0">
                <a:ea typeface="Verdana" panose="020B0604030504040204" pitchFamily="34" charset="0"/>
              </a:rPr>
              <a:t>Limit the number of bullets on a slide to six.</a:t>
            </a:r>
          </a:p>
          <a:p>
            <a:r>
              <a:rPr lang="en-US" sz="3800" dirty="0">
                <a:ea typeface="Verdana" panose="020B0604030504040204" pitchFamily="34" charset="0"/>
              </a:rPr>
              <a:t>Avoid large blocks of text.</a:t>
            </a:r>
          </a:p>
          <a:p>
            <a:r>
              <a:rPr lang="en-US" sz="3800" dirty="0">
                <a:ea typeface="Verdana" panose="020B0604030504040204" pitchFamily="34" charset="0"/>
              </a:rPr>
              <a:t>Limit animations; choose simple, quick animations if necessary.</a:t>
            </a:r>
          </a:p>
          <a:p>
            <a:endParaRPr lang="en-US" sz="3800" dirty="0">
              <a:ea typeface="Verdana" panose="020B0604030504040204" pitchFamily="34" charset="0"/>
            </a:endParaRP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4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ED98-1B51-0855-1FC2-1F7ECFF3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>
                <a:solidFill>
                  <a:srgbClr val="3A335B"/>
                </a:solidFill>
              </a:rPr>
              <a:t>Graphics, Images, Etc.</a:t>
            </a:r>
            <a:endParaRPr lang="en-GB" dirty="0">
              <a:solidFill>
                <a:srgbClr val="3A335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C3C4C-1520-3A8B-65A6-0135D0BC4A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800" dirty="0">
                <a:ea typeface="Verdana" panose="020B0604030504040204" pitchFamily="34" charset="0"/>
              </a:rPr>
              <a:t>Avoid unnecessary graphics and those that are difficult to read from a distance.</a:t>
            </a:r>
          </a:p>
          <a:p>
            <a:r>
              <a:rPr lang="en-US" sz="3800" dirty="0">
                <a:ea typeface="Verdana" panose="020B0604030504040204" pitchFamily="34" charset="0"/>
              </a:rPr>
              <a:t>Add alt text to any images and give a brief verbal description when presenting them.</a:t>
            </a:r>
          </a:p>
          <a:p>
            <a:endParaRPr lang="en-US" sz="3800" dirty="0">
              <a:ea typeface="Verdana" panose="020B0604030504040204" pitchFamily="34" charset="0"/>
            </a:endParaRP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Content Placeholder 13" descr="A person giving a presentation to a group of people in a conference room">
            <a:extLst>
              <a:ext uri="{FF2B5EF4-FFF2-40B4-BE49-F238E27FC236}">
                <a16:creationId xmlns:a16="http://schemas.microsoft.com/office/drawing/2014/main" id="{746C283D-52B5-7B07-96D5-504E02B0E9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6182"/>
            <a:ext cx="5181600" cy="2770223"/>
          </a:xfrm>
        </p:spPr>
      </p:pic>
    </p:spTree>
    <p:extLst>
      <p:ext uri="{BB962C8B-B14F-4D97-AF65-F5344CB8AC3E}">
        <p14:creationId xmlns:p14="http://schemas.microsoft.com/office/powerpoint/2010/main" val="242234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ED98-1B51-0855-1FC2-1F7ECFF3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>
                <a:solidFill>
                  <a:srgbClr val="3A335B"/>
                </a:solidFill>
              </a:rPr>
              <a:t>Tables &amp; Graphs …</a:t>
            </a:r>
            <a:endParaRPr lang="en-GB" dirty="0">
              <a:solidFill>
                <a:srgbClr val="3A335B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1D4AC8-F2FE-48EA-2810-1D4D7E1BD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515748"/>
              </p:ext>
            </p:extLst>
          </p:nvPr>
        </p:nvGraphicFramePr>
        <p:xfrm>
          <a:off x="838200" y="1825625"/>
          <a:ext cx="10515597" cy="34747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06639670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86814399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93442276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200" dirty="0"/>
                        <a:t>Column A</a:t>
                      </a:r>
                      <a:endParaRPr lang="en-GB" sz="3200" dirty="0"/>
                    </a:p>
                  </a:txBody>
                  <a:tcPr>
                    <a:solidFill>
                      <a:srgbClr val="3A33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Column B</a:t>
                      </a:r>
                      <a:endParaRPr lang="en-GB" sz="3200" dirty="0"/>
                    </a:p>
                  </a:txBody>
                  <a:tcPr>
                    <a:solidFill>
                      <a:srgbClr val="3A33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Column C</a:t>
                      </a:r>
                      <a:endParaRPr lang="en-GB" sz="3200" dirty="0"/>
                    </a:p>
                  </a:txBody>
                  <a:tcPr>
                    <a:solidFill>
                      <a:srgbClr val="3A33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127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958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34954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8482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6849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657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56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ED98-1B51-0855-1FC2-1F7ECFF3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rgbClr val="3A335B"/>
                </a:solidFill>
              </a:rPr>
              <a:t>… Should Be Presented on Individual Slides</a:t>
            </a:r>
            <a:br>
              <a:rPr lang="en-US" sz="5000" b="1" dirty="0">
                <a:solidFill>
                  <a:srgbClr val="3A335B"/>
                </a:solidFill>
              </a:rPr>
            </a:br>
            <a:endParaRPr lang="en-GB" dirty="0">
              <a:solidFill>
                <a:srgbClr val="3A335B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C8AB6BB-4FA2-6EDB-FA45-706FC4F74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20465"/>
              </p:ext>
            </p:extLst>
          </p:nvPr>
        </p:nvGraphicFramePr>
        <p:xfrm>
          <a:off x="0" y="1400176"/>
          <a:ext cx="12192000" cy="545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073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249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Theme</vt:lpstr>
      <vt:lpstr>Example Slides Prepared Following the AAAL Inclusive Presenter Guidelines</vt:lpstr>
      <vt:lpstr>A Good Title Size Is Calibri Light 50 Point</vt:lpstr>
      <vt:lpstr>Backgrounds</vt:lpstr>
      <vt:lpstr>Slide Content</vt:lpstr>
      <vt:lpstr>Graphics, Images, Etc.</vt:lpstr>
      <vt:lpstr>Tables &amp; Graphs …</vt:lpstr>
      <vt:lpstr>… Should Be Presented on Individual Slides 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Slides Prepared Following the AAAL Inclusive Presenter Guidelines</dc:title>
  <dc:creator>Reviewer</dc:creator>
  <cp:lastModifiedBy>Reviewer</cp:lastModifiedBy>
  <cp:revision>1</cp:revision>
  <dcterms:created xsi:type="dcterms:W3CDTF">2024-10-29T02:03:47Z</dcterms:created>
  <dcterms:modified xsi:type="dcterms:W3CDTF">2024-10-31T14:29:30Z</dcterms:modified>
</cp:coreProperties>
</file>