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Anton"/>
      <p:regular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Lora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font" Target="fonts/Anton-regular.fntdata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37" Type="http://schemas.openxmlformats.org/officeDocument/2006/relationships/font" Target="fonts/Lora-regular.fntdata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39" Type="http://schemas.openxmlformats.org/officeDocument/2006/relationships/font" Target="fonts/Lora-italic.fntdata"/><Relationship Id="rId16" Type="http://schemas.openxmlformats.org/officeDocument/2006/relationships/slide" Target="slides/slide12.xml"/><Relationship Id="rId38" Type="http://schemas.openxmlformats.org/officeDocument/2006/relationships/font" Target="fonts/Lora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3fd76bd8c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3fd76bd8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3fd76bd8c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3fd76bd8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69764f1ed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69764f1e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3dc348d96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3dc348d9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Truth meter and make your next slide the “Why” slide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3fd76bd8c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3fd76bd8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69764f1e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69764f1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3dc348d96_3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3dc348d96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3dc348d96_3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3dc348d96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Move the paragraph one space up and maybe underline choking?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3fd76bd8c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3fd76bd8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3fd76bd8c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3fd76bd8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f1592c3d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2af1592c3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are manually pumping the heart because it is not working. As long as you are pumping the heart you are moving oxygen to the brain.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4812ed0b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4812ed0b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3dc348d96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3dc348d96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3dc348d96_3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3dc348d96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3dc348d96_3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b3dc348d96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4812ed0ba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4812ed0b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4812ed0ba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b4812ed0b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69764f1e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b69764f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4812ed0ba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4812ed0b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b3fd76bd8c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2b3fd76bd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Giving compressions assists in circulating the blood to the brain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and other vital organs until further trained help arrives.</a:t>
            </a:r>
            <a:r>
              <a:rPr b="1" lang="en-US" sz="4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b3fd76bd8c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b3fd76bd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3dc348d96_2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3dc348d96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he truth is emergencies are unpredictable. The more people trained in life saving CPR, the better chance of survival for a victim of cardiac arrest.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3dc348d96_2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3dc348d96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3dc348d96_2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3dc348d96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3fd76bd8c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3fd76bd8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3dc348d96_2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3dc348d96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422400" y="931783"/>
            <a:ext cx="10452100" cy="23702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422400" y="3429000"/>
            <a:ext cx="10452100" cy="1643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377949" y="365126"/>
            <a:ext cx="10652941" cy="1194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1377949" y="1825625"/>
            <a:ext cx="10652941" cy="392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1517650" y="1098433"/>
            <a:ext cx="10532836" cy="2800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517650" y="3978158"/>
            <a:ext cx="10532836" cy="14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1409700" y="365125"/>
            <a:ext cx="106865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409700" y="1690688"/>
            <a:ext cx="639331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1409700" y="2514600"/>
            <a:ext cx="6393315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1530350" y="365125"/>
            <a:ext cx="98234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1625599" y="397011"/>
            <a:ext cx="5027477" cy="745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to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/>
          <p:nvPr>
            <p:ph idx="2" type="pic"/>
          </p:nvPr>
        </p:nvSpPr>
        <p:spPr>
          <a:xfrm>
            <a:off x="6982096" y="202474"/>
            <a:ext cx="5209903" cy="560632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1625599" y="1390650"/>
            <a:ext cx="5027477" cy="4418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74800" y="409575"/>
            <a:ext cx="9931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nton"/>
              <a:buNone/>
              <a:defRPr b="0" i="0" sz="4400" u="none" cap="none" strike="noStrik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74800" y="1870075"/>
            <a:ext cx="9931400" cy="3820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AHUvr020kps" TargetMode="External"/><Relationship Id="rId4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jcPSqe-oxPM" TargetMode="External"/><Relationship Id="rId4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Vmb1tqYqyII" TargetMode="External"/><Relationship Id="rId4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ctrTitle"/>
          </p:nvPr>
        </p:nvSpPr>
        <p:spPr>
          <a:xfrm>
            <a:off x="1422413" y="1620908"/>
            <a:ext cx="104520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nton"/>
              <a:buNone/>
            </a:pPr>
            <a:r>
              <a:rPr lang="en-US"/>
              <a:t>Keep the Beat CPR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1422425" y="4440825"/>
            <a:ext cx="10452000" cy="16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3200"/>
              <a:t>Exploring Life Saving CPR</a:t>
            </a:r>
            <a:endParaRPr b="1" sz="3200"/>
          </a:p>
        </p:txBody>
      </p:sp>
      <p:pic>
        <p:nvPicPr>
          <p:cNvPr id="34" name="Google Shape;3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325" y="0"/>
            <a:ext cx="2748200" cy="27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381175" y="2165775"/>
            <a:ext cx="9300000" cy="3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When you have no breathing device available it is not </a:t>
            </a:r>
            <a:r>
              <a:rPr b="1" lang="en-US" sz="47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recommended</a:t>
            </a:r>
            <a:r>
              <a:rPr b="1" lang="en-US" sz="47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to give breaths.</a:t>
            </a:r>
            <a:endParaRPr b="1" sz="47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901100" y="623475"/>
            <a:ext cx="2389800" cy="15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False</a:t>
            </a:r>
            <a:endParaRPr b="1" sz="4500" u="sng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3201000" y="1714525"/>
            <a:ext cx="5790000" cy="3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Risk of disease </a:t>
            </a: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transmission</a:t>
            </a: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 case of an overdose, you can ingest the drugs yourself.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Breaths can </a:t>
            </a: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interrupt</a:t>
            </a: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life saving compression. 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4989600" y="497425"/>
            <a:ext cx="2212800" cy="1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Why?</a:t>
            </a:r>
            <a:endParaRPr b="1" sz="5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1923850" y="477550"/>
            <a:ext cx="98235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approved breathing devices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725" y="180325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2075" y="1809722"/>
            <a:ext cx="3285274" cy="22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263" y="3229800"/>
            <a:ext cx="3285267" cy="24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ctrTitle"/>
          </p:nvPr>
        </p:nvSpPr>
        <p:spPr>
          <a:xfrm>
            <a:off x="1895400" y="432002"/>
            <a:ext cx="8401200" cy="179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I can learn CPR by watching a video online</a:t>
            </a:r>
            <a:endParaRPr i="1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275" y="2223600"/>
            <a:ext cx="47434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1705925" y="1774625"/>
            <a:ext cx="9299700" cy="18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While it is true that you can learn the steps of CPR from an online class it is far more beneficial to get hands on training!</a:t>
            </a:r>
            <a:endParaRPr b="1" sz="34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5195450" y="519550"/>
            <a:ext cx="18312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False</a:t>
            </a:r>
            <a:endParaRPr b="1" sz="4500" u="sng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ctrTitle"/>
          </p:nvPr>
        </p:nvSpPr>
        <p:spPr>
          <a:xfrm>
            <a:off x="3394350" y="0"/>
            <a:ext cx="5403300" cy="1643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/>
              <a:t>CPR Songs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/>
              <a:t>100-120 BPM</a:t>
            </a:r>
            <a:endParaRPr b="1" sz="3500"/>
          </a:p>
        </p:txBody>
      </p:sp>
      <p:sp>
        <p:nvSpPr>
          <p:cNvPr id="122" name="Google Shape;122;p23"/>
          <p:cNvSpPr txBox="1"/>
          <p:nvPr/>
        </p:nvSpPr>
        <p:spPr>
          <a:xfrm>
            <a:off x="1315025" y="1643700"/>
            <a:ext cx="5655300" cy="4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Staying Alive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Another One Bites the Dust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Baby Shark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Sweet Home Alabama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Just Dance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Outkast- Roses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ra"/>
              <a:buAutoNum type="arabicPeriod"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T. swift - The Man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…….. And many more!</a:t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325" y="2095500"/>
            <a:ext cx="474345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1964225" y="271000"/>
            <a:ext cx="9715800" cy="96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Medical </a:t>
            </a:r>
            <a:r>
              <a:rPr lang="en-US"/>
              <a:t>emergencies</a:t>
            </a:r>
            <a:r>
              <a:rPr lang="en-US"/>
              <a:t> in children</a:t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675" y="1356163"/>
            <a:ext cx="6382875" cy="414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5042399" y="505900"/>
            <a:ext cx="21072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Choking</a:t>
            </a:r>
            <a:endParaRPr u="sng"/>
          </a:p>
        </p:txBody>
      </p:sp>
      <p:sp>
        <p:nvSpPr>
          <p:cNvPr id="135" name="Google Shape;135;p25"/>
          <p:cNvSpPr txBox="1"/>
          <p:nvPr/>
        </p:nvSpPr>
        <p:spPr>
          <a:xfrm>
            <a:off x="1676100" y="2283625"/>
            <a:ext cx="8839800" cy="17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</a:t>
            </a:r>
            <a:r>
              <a:rPr b="1" lang="en-US" sz="3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very 5 days a</a:t>
            </a:r>
            <a:r>
              <a:rPr b="1" lang="en-US" sz="3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 estimated 1 child in the U.S. dies from choking. </a:t>
            </a:r>
            <a:endParaRPr b="1" sz="3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2063100" y="0"/>
            <a:ext cx="80658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</a:t>
            </a:r>
            <a:r>
              <a:rPr lang="en-US"/>
              <a:t> foods that cause choking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950" y="1559725"/>
            <a:ext cx="2275900" cy="22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7199" y="3311188"/>
            <a:ext cx="2275899" cy="229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7075" y="3326627"/>
            <a:ext cx="2275899" cy="226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42349" y="1417638"/>
            <a:ext cx="1786049" cy="256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1900" y="1434565"/>
            <a:ext cx="1786050" cy="252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721349" y="0"/>
            <a:ext cx="47493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Anti-Choking device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359" y="1309566"/>
            <a:ext cx="6825275" cy="42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2595250" y="19350"/>
            <a:ext cx="8013300" cy="171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/>
              <a:t>What exactly is CPR?</a:t>
            </a:r>
            <a:endParaRPr sz="7400"/>
          </a:p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-16598326" y="19350"/>
            <a:ext cx="10653000" cy="392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0"/>
          <p:cNvSpPr txBox="1"/>
          <p:nvPr/>
        </p:nvSpPr>
        <p:spPr>
          <a:xfrm>
            <a:off x="-15690275" y="-3221175"/>
            <a:ext cx="1236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2" name="Google Shape;4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463" y="1821800"/>
            <a:ext cx="5184874" cy="32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ffectiveness of anti-choking device questioned even after hundreds of lives saved&#10;&#10;Subscribe to WTAE on YouTube now for more: http://bit.ly/1emyOjP&#10;&#10;Get more Pittsburgh news: http://www.wtae.com&#10;Like us:  http://www.facebook.com/wtae4&#10;Follow us: http://twitter.com/WTAE&#10;Instagram: https://www.instagram.com/wtaetv/" id="156" name="Google Shape;156;p28" title="Effectiveness of anti-choking device questioned even after hundreds of lives sav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450" y="-12"/>
            <a:ext cx="10425550" cy="58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538200" y="441750"/>
            <a:ext cx="51156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Anaphylaxis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 sz="2733"/>
              <a:t>(severe allergic reaction)</a:t>
            </a:r>
            <a:endParaRPr sz="2733"/>
          </a:p>
        </p:txBody>
      </p:sp>
      <p:sp>
        <p:nvSpPr>
          <p:cNvPr id="162" name="Google Shape;162;p29"/>
          <p:cNvSpPr txBox="1"/>
          <p:nvPr/>
        </p:nvSpPr>
        <p:spPr>
          <a:xfrm>
            <a:off x="2139975" y="1636350"/>
            <a:ext cx="9774900" cy="44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3200"/>
              <a:buFont typeface="Roboto"/>
              <a:buChar char="-"/>
            </a:pPr>
            <a:r>
              <a:rPr b="1" lang="en-US" sz="32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Food allergens, especially milk and wheat, are the most common cause of anaphylaxis in children.</a:t>
            </a:r>
            <a:endParaRPr b="1" sz="3200">
              <a:solidFill>
                <a:srgbClr val="040C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0C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-  Severe allergic reactions can be fatal!</a:t>
            </a:r>
            <a:endParaRPr b="1" sz="3200">
              <a:solidFill>
                <a:srgbClr val="040C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40C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3200"/>
              <a:buFont typeface="Roboto"/>
              <a:buChar char="-"/>
            </a:pPr>
            <a:r>
              <a:rPr b="1" lang="en-US" sz="32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Common symptoms include tightness or swelling of the throat and tongue, trouble breathing, hives, and itching. </a:t>
            </a:r>
            <a:endParaRPr b="1" sz="3200">
              <a:solidFill>
                <a:srgbClr val="040C2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5395649" y="483375"/>
            <a:ext cx="14007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Falls </a:t>
            </a:r>
            <a:endParaRPr u="sng"/>
          </a:p>
        </p:txBody>
      </p:sp>
      <p:sp>
        <p:nvSpPr>
          <p:cNvPr id="168" name="Google Shape;168;p30"/>
          <p:cNvSpPr txBox="1"/>
          <p:nvPr/>
        </p:nvSpPr>
        <p:spPr>
          <a:xfrm>
            <a:off x="1773600" y="2282675"/>
            <a:ext cx="6444300" cy="1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Falls are a common cause of injuries and may result in fractures, cuts, or head injuries.</a:t>
            </a:r>
            <a:endParaRPr b="1" sz="3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7900" y="1334825"/>
            <a:ext cx="3669300" cy="36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/>
          <p:nvPr>
            <p:ph type="title"/>
          </p:nvPr>
        </p:nvSpPr>
        <p:spPr>
          <a:xfrm>
            <a:off x="4035599" y="0"/>
            <a:ext cx="41208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AEDs are crucial!</a:t>
            </a:r>
            <a:endParaRPr/>
          </a:p>
        </p:txBody>
      </p:sp>
      <p:sp>
        <p:nvSpPr>
          <p:cNvPr id="175" name="Google Shape;175;p31"/>
          <p:cNvSpPr txBox="1"/>
          <p:nvPr>
            <p:ph idx="1" type="body"/>
          </p:nvPr>
        </p:nvSpPr>
        <p:spPr>
          <a:xfrm>
            <a:off x="1538999" y="1468500"/>
            <a:ext cx="10653000" cy="392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-"/>
            </a:pPr>
            <a:r>
              <a:rPr b="1" lang="en-US" sz="2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 AED is  a portable electronic device used to treat sudden cardiac arrest by delivering an electric shock to the heart to restore its normal rhythm</a:t>
            </a:r>
            <a:endParaRPr b="1" sz="2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-"/>
            </a:pPr>
            <a:r>
              <a:rPr b="1" lang="en-US" sz="27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A person's chance of surviving drops by 7 </a:t>
            </a:r>
            <a:r>
              <a:rPr b="1" lang="en-US" sz="27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to 10</a:t>
            </a:r>
            <a:r>
              <a:rPr b="1" lang="en-US" sz="27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% every minute a normal heartbeat isn't restored.</a:t>
            </a:r>
            <a:endParaRPr b="1" sz="2700">
              <a:solidFill>
                <a:srgbClr val="040C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040C2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rgbClr val="040C28"/>
              </a:buClr>
              <a:buSzPts val="2700"/>
              <a:buFont typeface="Roboto"/>
              <a:buChar char="-"/>
            </a:pPr>
            <a:r>
              <a:rPr b="1" lang="en-US" sz="27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AEDs can increase the survival rate for people experiencing sudden cardiac arrest by up to 75%.</a:t>
            </a:r>
            <a:endParaRPr b="1" sz="2700">
              <a:solidFill>
                <a:srgbClr val="040C2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happened at a school in Texas where one of our CPR instructor's family works.  AEDs are so important in saving lives, every school should have one! CPR saves lives... get certified today! https://www.surefirecpr.com" id="180" name="Google Shape;180;p32" title="Sudden Cardiac Arrest! Teachers with an AED Save a 7th Grader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975" y="490300"/>
            <a:ext cx="8970850" cy="50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4239149" y="0"/>
            <a:ext cx="37137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conclusion</a:t>
            </a:r>
            <a:endParaRPr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769500" y="1215600"/>
            <a:ext cx="10653000" cy="44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/>
              <a:t>- I</a:t>
            </a:r>
            <a:r>
              <a:rPr b="1" lang="en-US" sz="3500"/>
              <a:t>mmediate CPR can double or triple the victim's chance of survival from cardiac arrest.</a:t>
            </a:r>
            <a:endParaRPr b="1" sz="35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/>
              <a:t>-</a:t>
            </a:r>
            <a:r>
              <a:rPr b="1" lang="en-US" sz="3500"/>
              <a:t>Anyone can and should learn high-quality CPR.</a:t>
            </a:r>
            <a:endParaRPr b="1" sz="35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-450850" lvl="0" marL="457200" rtl="0" algn="l">
              <a:spcBef>
                <a:spcPts val="1000"/>
              </a:spcBef>
              <a:spcAft>
                <a:spcPts val="0"/>
              </a:spcAft>
              <a:buSzPts val="3500"/>
              <a:buChar char="-"/>
            </a:pPr>
            <a:r>
              <a:rPr b="1" lang="en-US" sz="3500"/>
              <a:t>Hands on training is the most effective way to learn high-quality CPR.</a:t>
            </a:r>
            <a:endParaRPr b="1" sz="3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chael Scott is performing first aid techniques when the office suddenly breaks in to 'Staying Alive' by The Bee Gees.&#10;&#10;Watch The Office US on Google Play: https://goo.gl/zV92hg &amp; iTunes https://goo.gl/qbYX3Y&#10;Subscribe // http://bit.ly/subOfficeUS&#10;&#10;Watch The Office Season 5 Episode 14 &amp; 15 - 'Stress Relief' on Google Play now: https://goo.gl/jqvk1j&#10;&#10;Welcome to the official YouTube channel for The Office US. Home to all of the official clips from the series, the funniest moments, pranks and fails. &#10;Think we should feature your favourite episode? Let us know in the comments! &#10;&#10;FB : https://www.facebook.com/TheOfficeTV&#10;Twitter : https://twitter.com/theofficetv&#10;Website : http://www.nbc.com/the-office&#10;&#10;-~-~~-~~~-~~-~-&#10;Why not watch &quot;All Life is Sex // The Office US&quot; &#10;➨ https://www.youtube.com/watch?v=XCZ4xk8Xojc&#10;-~-~~-~~~-~~-~-" id="191" name="Google Shape;191;p34" title="First Aid Fail - The Office U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0125" y="0"/>
            <a:ext cx="10401875" cy="52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2881600" y="4288350"/>
            <a:ext cx="74544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Keeping the Beat!</a:t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125" y="785163"/>
            <a:ext cx="5389749" cy="298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539000" y="906375"/>
            <a:ext cx="9478800" cy="336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4100"/>
              <a:t> </a:t>
            </a:r>
            <a:r>
              <a:rPr b="1" lang="en-US" sz="5800"/>
              <a:t>CPR  is </a:t>
            </a:r>
            <a:r>
              <a:rPr b="1" lang="en-US" sz="5800"/>
              <a:t>an emergency lifesaving procedure performed when the heart stops beating. </a:t>
            </a:r>
            <a:endParaRPr b="1" sz="5800"/>
          </a:p>
        </p:txBody>
      </p:sp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650" y="3488125"/>
            <a:ext cx="2281126" cy="228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2057100" y="0"/>
            <a:ext cx="8077800" cy="119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should CPR be Administered?</a:t>
            </a:r>
            <a:endParaRPr/>
          </a:p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1377949" y="1825625"/>
            <a:ext cx="10653000" cy="392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/>
              <a:t>When a person becomes unresponsive and has no pulse.</a:t>
            </a:r>
            <a:endParaRPr b="1"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500"/>
              <a:t>Starting i</a:t>
            </a:r>
            <a:r>
              <a:rPr b="1" lang="en-US" sz="3500"/>
              <a:t>mmediate CPR can double or even triple the chances of survival after cardiac arrest.</a:t>
            </a:r>
            <a:endParaRPr b="1"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1851400" y="0"/>
            <a:ext cx="60954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</a:t>
            </a:r>
            <a:r>
              <a:rPr lang="en-US"/>
              <a:t>should</a:t>
            </a:r>
            <a:r>
              <a:rPr lang="en-US"/>
              <a:t> know CPR?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8748" y="1229525"/>
            <a:ext cx="3899750" cy="43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851400" y="2449950"/>
            <a:ext cx="55263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EVERY ABLE BODY!</a:t>
            </a:r>
            <a:endParaRPr b="1" sz="4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350" y="0"/>
            <a:ext cx="8598150" cy="57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1973663" y="496975"/>
            <a:ext cx="8834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CPR requires extensive medical training.</a:t>
            </a:r>
            <a:endParaRPr b="1" i="1" sz="3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136" y="1429164"/>
            <a:ext cx="5325725" cy="39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1767750" y="1797450"/>
            <a:ext cx="86565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highlight>
                  <a:srgbClr val="FFFFFF"/>
                </a:highlight>
              </a:rPr>
              <a:t>While getting CPR training from a certified instructor is beneficial, the reality is that anyone can learn how to perform CPR.</a:t>
            </a:r>
            <a:endParaRPr b="1" sz="5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195450" y="519550"/>
            <a:ext cx="18312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False</a:t>
            </a:r>
            <a:endParaRPr b="1" sz="4500" u="sng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724425" y="0"/>
            <a:ext cx="7985400" cy="238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Breaths are always necessary  when performing CPR.</a:t>
            </a:r>
            <a:endParaRPr sz="46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138" y="2386200"/>
            <a:ext cx="4443975" cy="33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