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1415" r:id="rId3"/>
    <p:sldId id="1416" r:id="rId4"/>
    <p:sldId id="1436" r:id="rId5"/>
    <p:sldId id="1435" r:id="rId6"/>
    <p:sldId id="1434" r:id="rId7"/>
    <p:sldId id="1355" r:id="rId8"/>
    <p:sldId id="1433" r:id="rId9"/>
    <p:sldId id="1432" r:id="rId10"/>
    <p:sldId id="1431" r:id="rId11"/>
    <p:sldId id="1430" r:id="rId12"/>
    <p:sldId id="1427" r:id="rId13"/>
    <p:sldId id="1426" r:id="rId14"/>
    <p:sldId id="1425" r:id="rId15"/>
    <p:sldId id="1424" r:id="rId16"/>
    <p:sldId id="1423" r:id="rId17"/>
    <p:sldId id="1422" r:id="rId18"/>
    <p:sldId id="1472" r:id="rId19"/>
    <p:sldId id="1421" r:id="rId20"/>
    <p:sldId id="1420" r:id="rId21"/>
    <p:sldId id="1419" r:id="rId22"/>
    <p:sldId id="1473" r:id="rId23"/>
    <p:sldId id="1474" r:id="rId24"/>
    <p:sldId id="1475" r:id="rId25"/>
    <p:sldId id="1418" r:id="rId26"/>
    <p:sldId id="1417" r:id="rId27"/>
    <p:sldId id="14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8" userDrawn="1">
          <p15:clr>
            <a:srgbClr val="A4A3A4"/>
          </p15:clr>
        </p15:guide>
        <p15:guide id="2" pos="7566" userDrawn="1">
          <p15:clr>
            <a:srgbClr val="A4A3A4"/>
          </p15:clr>
        </p15:guide>
        <p15:guide id="3" pos="4202" userDrawn="1">
          <p15:clr>
            <a:srgbClr val="A4A3A4"/>
          </p15:clr>
        </p15:guide>
        <p15:guide id="4" pos="864" userDrawn="1">
          <p15:clr>
            <a:srgbClr val="A4A3A4"/>
          </p15:clr>
        </p15:guide>
        <p15:guide id="5" orient="horz" pos="1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4" d="100"/>
          <a:sy n="114" d="100"/>
        </p:scale>
        <p:origin x="426" y="102"/>
      </p:cViewPr>
      <p:guideLst>
        <p:guide orient="horz" pos="3618"/>
        <p:guide pos="7566"/>
        <p:guide pos="4202"/>
        <p:guide pos="864"/>
        <p:guide orient="horz" pos="1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62AD7-AB19-411F-9F3A-4FA5BC3ADDD7}"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84A15-F27E-4893-96E9-51AB32440B96}" type="slidenum">
              <a:rPr lang="en-US" smtClean="0"/>
              <a:t>‹#›</a:t>
            </a:fld>
            <a:endParaRPr lang="en-US"/>
          </a:p>
        </p:txBody>
      </p:sp>
    </p:spTree>
    <p:extLst>
      <p:ext uri="{BB962C8B-B14F-4D97-AF65-F5344CB8AC3E}">
        <p14:creationId xmlns:p14="http://schemas.microsoft.com/office/powerpoint/2010/main" val="373152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3359-8FA6-4FBF-BE18-05FE5E01E3E5}"/>
              </a:ext>
            </a:extLst>
          </p:cNvPr>
          <p:cNvSpPr>
            <a:spLocks noGrp="1"/>
          </p:cNvSpPr>
          <p:nvPr>
            <p:ph type="ctrTitle"/>
          </p:nvPr>
        </p:nvSpPr>
        <p:spPr>
          <a:xfrm>
            <a:off x="1422400" y="931783"/>
            <a:ext cx="10452100" cy="2370217"/>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F3B42A-6ED3-400D-861F-67AD3AE1CCED}"/>
              </a:ext>
            </a:extLst>
          </p:cNvPr>
          <p:cNvSpPr>
            <a:spLocks noGrp="1"/>
          </p:cNvSpPr>
          <p:nvPr>
            <p:ph type="subTitle" idx="1"/>
          </p:nvPr>
        </p:nvSpPr>
        <p:spPr>
          <a:xfrm>
            <a:off x="1422400" y="3429000"/>
            <a:ext cx="10452100" cy="164370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8472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A9A5-775E-421D-868C-692656D2CCCD}"/>
              </a:ext>
            </a:extLst>
          </p:cNvPr>
          <p:cNvSpPr>
            <a:spLocks noGrp="1"/>
          </p:cNvSpPr>
          <p:nvPr>
            <p:ph type="title"/>
          </p:nvPr>
        </p:nvSpPr>
        <p:spPr>
          <a:xfrm>
            <a:off x="1377949" y="365126"/>
            <a:ext cx="10652941" cy="119450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6A70D23-8B64-48F3-9413-1B7A2230677B}"/>
              </a:ext>
            </a:extLst>
          </p:cNvPr>
          <p:cNvSpPr>
            <a:spLocks noGrp="1"/>
          </p:cNvSpPr>
          <p:nvPr>
            <p:ph idx="1"/>
          </p:nvPr>
        </p:nvSpPr>
        <p:spPr>
          <a:xfrm>
            <a:off x="1377949" y="1825625"/>
            <a:ext cx="10652941" cy="392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138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15FF-85A7-49C7-A632-AC90A1E7E3B4}"/>
              </a:ext>
            </a:extLst>
          </p:cNvPr>
          <p:cNvSpPr>
            <a:spLocks noGrp="1"/>
          </p:cNvSpPr>
          <p:nvPr>
            <p:ph type="title"/>
          </p:nvPr>
        </p:nvSpPr>
        <p:spPr>
          <a:xfrm>
            <a:off x="1517650" y="1098433"/>
            <a:ext cx="10532836" cy="280046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4F206-2443-4195-98F7-EF6DDE118554}"/>
              </a:ext>
            </a:extLst>
          </p:cNvPr>
          <p:cNvSpPr>
            <a:spLocks noGrp="1"/>
          </p:cNvSpPr>
          <p:nvPr>
            <p:ph type="body" idx="1"/>
          </p:nvPr>
        </p:nvSpPr>
        <p:spPr>
          <a:xfrm>
            <a:off x="1517650" y="3978158"/>
            <a:ext cx="10532836" cy="14726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875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8BA8-1D61-426E-A9D5-1013AC7812BD}"/>
              </a:ext>
            </a:extLst>
          </p:cNvPr>
          <p:cNvSpPr>
            <a:spLocks noGrp="1"/>
          </p:cNvSpPr>
          <p:nvPr>
            <p:ph type="title"/>
          </p:nvPr>
        </p:nvSpPr>
        <p:spPr>
          <a:xfrm>
            <a:off x="1409700" y="365125"/>
            <a:ext cx="1068650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CAAF66-F444-4475-9D18-EB51546D94C1}"/>
              </a:ext>
            </a:extLst>
          </p:cNvPr>
          <p:cNvSpPr>
            <a:spLocks noGrp="1"/>
          </p:cNvSpPr>
          <p:nvPr>
            <p:ph type="body" idx="1"/>
          </p:nvPr>
        </p:nvSpPr>
        <p:spPr>
          <a:xfrm>
            <a:off x="1409700" y="1690688"/>
            <a:ext cx="639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6ACC0-1263-48F2-8019-FEBCC2B6E365}"/>
              </a:ext>
            </a:extLst>
          </p:cNvPr>
          <p:cNvSpPr>
            <a:spLocks noGrp="1"/>
          </p:cNvSpPr>
          <p:nvPr>
            <p:ph sz="half" idx="2"/>
          </p:nvPr>
        </p:nvSpPr>
        <p:spPr>
          <a:xfrm>
            <a:off x="1409700" y="2514600"/>
            <a:ext cx="6393315" cy="3232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214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4C38-B1D9-4B80-8459-C8F0D8881DE0}"/>
              </a:ext>
            </a:extLst>
          </p:cNvPr>
          <p:cNvSpPr>
            <a:spLocks noGrp="1"/>
          </p:cNvSpPr>
          <p:nvPr>
            <p:ph type="title"/>
          </p:nvPr>
        </p:nvSpPr>
        <p:spPr>
          <a:xfrm>
            <a:off x="1530350" y="365125"/>
            <a:ext cx="982345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32806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43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0D46-8B24-4571-8771-40C2A9E6CBA0}"/>
              </a:ext>
            </a:extLst>
          </p:cNvPr>
          <p:cNvSpPr>
            <a:spLocks noGrp="1"/>
          </p:cNvSpPr>
          <p:nvPr>
            <p:ph type="title"/>
          </p:nvPr>
        </p:nvSpPr>
        <p:spPr>
          <a:xfrm>
            <a:off x="1625599" y="397011"/>
            <a:ext cx="5027477" cy="745989"/>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71B8F6-EE0B-4362-A1FC-028F6DEA5DF6}"/>
              </a:ext>
            </a:extLst>
          </p:cNvPr>
          <p:cNvSpPr>
            <a:spLocks noGrp="1"/>
          </p:cNvSpPr>
          <p:nvPr>
            <p:ph type="pic" idx="1"/>
          </p:nvPr>
        </p:nvSpPr>
        <p:spPr>
          <a:xfrm>
            <a:off x="6982096" y="202474"/>
            <a:ext cx="5209903" cy="5606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38B7CB5-0703-4996-9115-B09B69B354E0}"/>
              </a:ext>
            </a:extLst>
          </p:cNvPr>
          <p:cNvSpPr>
            <a:spLocks noGrp="1"/>
          </p:cNvSpPr>
          <p:nvPr>
            <p:ph type="body" sz="half" idx="2"/>
          </p:nvPr>
        </p:nvSpPr>
        <p:spPr>
          <a:xfrm>
            <a:off x="1625599" y="1390650"/>
            <a:ext cx="5027477" cy="44181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129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35892"/>
            <a:ext cx="11430000" cy="2110155"/>
          </a:xfrm>
          <a:prstGeom prst="rect">
            <a:avLst/>
          </a:prstGeom>
        </p:spPr>
        <p:txBody>
          <a:bodyPr anchor="ctr" anchorCtr="0">
            <a:normAutofit/>
          </a:bodyPr>
          <a:lstStyle>
            <a:lvl1pPr algn="ctr">
              <a:defRPr sz="4800">
                <a:solidFill>
                  <a:schemeClr val="tx1"/>
                </a:solidFill>
              </a:defRPr>
            </a:lvl1pPr>
          </a:lstStyle>
          <a:p>
            <a:r>
              <a:rPr lang="en-US"/>
              <a:t>Click to edit Master title style</a:t>
            </a:r>
            <a:endParaRPr lang="en-US" dirty="0"/>
          </a:p>
        </p:txBody>
      </p:sp>
      <p:sp>
        <p:nvSpPr>
          <p:cNvPr id="7" name="Rectangle 6"/>
          <p:cNvSpPr/>
          <p:nvPr userDrawn="1"/>
        </p:nvSpPr>
        <p:spPr>
          <a:xfrm>
            <a:off x="0" y="0"/>
            <a:ext cx="12192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36EAA1A-AEA6-4618-AFC4-C1C9664F9618}"/>
              </a:ext>
            </a:extLst>
          </p:cNvPr>
          <p:cNvSpPr/>
          <p:nvPr userDrawn="1"/>
        </p:nvSpPr>
        <p:spPr>
          <a:xfrm>
            <a:off x="0" y="4679678"/>
            <a:ext cx="12192000" cy="45719"/>
          </a:xfrm>
          <a:prstGeom prst="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E24AC17-7D33-45AD-98A3-0F6652F39A4E}"/>
              </a:ext>
            </a:extLst>
          </p:cNvPr>
          <p:cNvSpPr/>
          <p:nvPr userDrawn="1"/>
        </p:nvSpPr>
        <p:spPr>
          <a:xfrm>
            <a:off x="0" y="4717778"/>
            <a:ext cx="12192000" cy="21802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10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DF6C-FF4A-4F8D-9CA4-C156284432B2}"/>
              </a:ext>
            </a:extLst>
          </p:cNvPr>
          <p:cNvSpPr>
            <a:spLocks noGrp="1"/>
          </p:cNvSpPr>
          <p:nvPr>
            <p:ph type="title"/>
          </p:nvPr>
        </p:nvSpPr>
        <p:spPr>
          <a:xfrm>
            <a:off x="656215" y="365125"/>
            <a:ext cx="10799709" cy="13255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561379-CF38-40A9-93D4-7D7C39122915}"/>
              </a:ext>
            </a:extLst>
          </p:cNvPr>
          <p:cNvSpPr>
            <a:spLocks noGrp="1"/>
          </p:cNvSpPr>
          <p:nvPr>
            <p:ph sz="half" idx="1"/>
          </p:nvPr>
        </p:nvSpPr>
        <p:spPr>
          <a:xfrm>
            <a:off x="641420" y="1825625"/>
            <a:ext cx="534513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3122F6-74E9-456D-B1DA-80FBC23642C4}"/>
              </a:ext>
            </a:extLst>
          </p:cNvPr>
          <p:cNvSpPr>
            <a:spLocks noGrp="1"/>
          </p:cNvSpPr>
          <p:nvPr>
            <p:ph sz="half" idx="2"/>
          </p:nvPr>
        </p:nvSpPr>
        <p:spPr>
          <a:xfrm>
            <a:off x="6110788" y="1825625"/>
            <a:ext cx="534513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D45DE7-9C71-4209-86D9-15442E44B8BD}"/>
              </a:ext>
            </a:extLst>
          </p:cNvPr>
          <p:cNvSpPr>
            <a:spLocks noGrp="1"/>
          </p:cNvSpPr>
          <p:nvPr>
            <p:ph type="ftr" sz="quarter" idx="11"/>
          </p:nvPr>
        </p:nvSpPr>
        <p:spPr>
          <a:xfrm>
            <a:off x="4038600" y="6243474"/>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Date Placeholder 3">
            <a:extLst>
              <a:ext uri="{FF2B5EF4-FFF2-40B4-BE49-F238E27FC236}">
                <a16:creationId xmlns:a16="http://schemas.microsoft.com/office/drawing/2014/main" id="{6027F056-6651-4720-B41A-ECF1F44F00E9}"/>
              </a:ext>
            </a:extLst>
          </p:cNvPr>
          <p:cNvSpPr>
            <a:spLocks noGrp="1"/>
          </p:cNvSpPr>
          <p:nvPr>
            <p:ph type="dt" sz="half" idx="13"/>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F57367-0AD2-4CBD-8CDC-9FA8A4E961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70BF1C91-622E-4511-9082-D5D1202F5A3B}"/>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0EA550-FAB6-43D7-8238-4BC78C5460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52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266F5-57B6-4514-9C67-1AE9C6FC0096}"/>
              </a:ext>
            </a:extLst>
          </p:cNvPr>
          <p:cNvSpPr>
            <a:spLocks noGrp="1"/>
          </p:cNvSpPr>
          <p:nvPr>
            <p:ph type="title"/>
          </p:nvPr>
        </p:nvSpPr>
        <p:spPr>
          <a:xfrm>
            <a:off x="1574800" y="409575"/>
            <a:ext cx="99314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18C621-366C-4F59-8704-AB910F6D3195}"/>
              </a:ext>
            </a:extLst>
          </p:cNvPr>
          <p:cNvSpPr>
            <a:spLocks noGrp="1"/>
          </p:cNvSpPr>
          <p:nvPr>
            <p:ph type="body" idx="1"/>
          </p:nvPr>
        </p:nvSpPr>
        <p:spPr>
          <a:xfrm>
            <a:off x="1574800" y="1870075"/>
            <a:ext cx="9931400" cy="38200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74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8"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isherphillip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urses.lumenlearning.com/wmopen-humanresourcesmgmt/chapter/managing-risk-in-human-resource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oplemattersglobal.com/article/guest-article/tips-on-how-to-ace-a-video-interview-24155"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reesvg.org/clipboard-check-vector-imag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esearchoutreach.org/articles/taking-care-business-making-jobs-work-older-employees/"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fisherphillips.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public-domain-image.com/free-images/people/crowd/raising-her-hand-in-order-to-pose-a-question-this-african-american-woman-was-one-of-a-number-of-attendee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E7F8-AF8A-4F31-B803-03CB583AD691}"/>
              </a:ext>
            </a:extLst>
          </p:cNvPr>
          <p:cNvSpPr>
            <a:spLocks noGrp="1"/>
          </p:cNvSpPr>
          <p:nvPr>
            <p:ph type="ctrTitle"/>
          </p:nvPr>
        </p:nvSpPr>
        <p:spPr>
          <a:xfrm>
            <a:off x="793750" y="1003833"/>
            <a:ext cx="10452100" cy="2370217"/>
          </a:xfrm>
        </p:spPr>
        <p:txBody>
          <a:bodyPr>
            <a:noAutofit/>
          </a:bodyPr>
          <a:lstStyle/>
          <a:p>
            <a:br>
              <a:rPr lang="en-US" sz="4000" dirty="0">
                <a:latin typeface="Panton" panose="00000500000000000000" pitchFamily="50" charset="0"/>
              </a:rPr>
            </a:br>
            <a:r>
              <a:rPr lang="en-US" sz="5400" b="1" u="sng" dirty="0">
                <a:latin typeface="Panton" panose="00000500000000000000" pitchFamily="50" charset="0"/>
              </a:rPr>
              <a:t>Good Hiring Practices </a:t>
            </a:r>
            <a:br>
              <a:rPr lang="en-US" sz="5400" b="1" u="sng" dirty="0">
                <a:latin typeface="Panton" panose="00000500000000000000" pitchFamily="50" charset="0"/>
              </a:rPr>
            </a:br>
            <a:endParaRPr lang="en-US" sz="5400" b="1" u="sng" dirty="0">
              <a:latin typeface="Panton" panose="00000500000000000000" pitchFamily="50" charset="0"/>
            </a:endParaRPr>
          </a:p>
        </p:txBody>
      </p:sp>
      <p:sp>
        <p:nvSpPr>
          <p:cNvPr id="3" name="Subtitle 2">
            <a:extLst>
              <a:ext uri="{FF2B5EF4-FFF2-40B4-BE49-F238E27FC236}">
                <a16:creationId xmlns:a16="http://schemas.microsoft.com/office/drawing/2014/main" id="{7E76812C-4D21-4A42-96D0-DC8A6EDE64C3}"/>
              </a:ext>
            </a:extLst>
          </p:cNvPr>
          <p:cNvSpPr>
            <a:spLocks noGrp="1"/>
          </p:cNvSpPr>
          <p:nvPr>
            <p:ph type="subTitle" idx="1"/>
          </p:nvPr>
        </p:nvSpPr>
        <p:spPr>
          <a:xfrm>
            <a:off x="697917" y="3784977"/>
            <a:ext cx="10452100" cy="1643707"/>
          </a:xfrm>
        </p:spPr>
        <p:txBody>
          <a:bodyPr>
            <a:normAutofit/>
          </a:bodyPr>
          <a:lstStyle/>
          <a:p>
            <a:r>
              <a:rPr lang="en-US" sz="2000" b="1" dirty="0">
                <a:latin typeface="+mj-lt"/>
              </a:rPr>
              <a:t>Presented by:</a:t>
            </a:r>
          </a:p>
          <a:p>
            <a:r>
              <a:rPr lang="en-US" sz="2000" b="1" dirty="0">
                <a:latin typeface="+mj-lt"/>
              </a:rPr>
              <a:t>Jenna Rubin</a:t>
            </a:r>
          </a:p>
          <a:p>
            <a:r>
              <a:rPr lang="en-US" sz="2000" b="1" dirty="0">
                <a:latin typeface="+mj-lt"/>
              </a:rPr>
              <a:t>Fisher Phillips LLP</a:t>
            </a:r>
          </a:p>
          <a:p>
            <a:r>
              <a:rPr lang="en-US" sz="2000" b="1" dirty="0">
                <a:latin typeface="+mj-lt"/>
                <a:hlinkClick r:id="rId2"/>
              </a:rPr>
              <a:t>www.fisherphillips.com</a:t>
            </a:r>
            <a:r>
              <a:rPr lang="en-US" sz="2000" b="1" dirty="0">
                <a:latin typeface="+mj-lt"/>
              </a:rPr>
              <a:t> </a:t>
            </a:r>
          </a:p>
          <a:p>
            <a:endParaRPr lang="en-US" sz="2000" dirty="0">
              <a:latin typeface="Panton" panose="00000500000000000000"/>
            </a:endParaRPr>
          </a:p>
          <a:p>
            <a:endParaRPr lang="en-US" sz="2000" dirty="0">
              <a:latin typeface="Lora" panose="00000500000000000000" pitchFamily="2" charset="0"/>
            </a:endParaRPr>
          </a:p>
        </p:txBody>
      </p:sp>
      <p:pic>
        <p:nvPicPr>
          <p:cNvPr id="5" name="Picture 4">
            <a:extLst>
              <a:ext uri="{FF2B5EF4-FFF2-40B4-BE49-F238E27FC236}">
                <a16:creationId xmlns:a16="http://schemas.microsoft.com/office/drawing/2014/main" id="{A0109444-9070-1BEE-82F6-9615217D8A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750" y="4606831"/>
            <a:ext cx="823738" cy="1185752"/>
          </a:xfrm>
          <a:prstGeom prst="rect">
            <a:avLst/>
          </a:prstGeom>
          <a:noFill/>
        </p:spPr>
      </p:pic>
    </p:spTree>
    <p:extLst>
      <p:ext uri="{BB962C8B-B14F-4D97-AF65-F5344CB8AC3E}">
        <p14:creationId xmlns:p14="http://schemas.microsoft.com/office/powerpoint/2010/main" val="241713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Application Process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a:xfrm>
            <a:off x="1377950" y="1825625"/>
            <a:ext cx="5292726" cy="3921125"/>
          </a:xfrm>
        </p:spPr>
        <p:txBody>
          <a:bodyPr/>
          <a:lstStyle/>
          <a:p>
            <a:r>
              <a:rPr lang="en-US" dirty="0">
                <a:latin typeface="+mj-lt"/>
              </a:rPr>
              <a:t>Develop and use the School’s required form</a:t>
            </a:r>
          </a:p>
          <a:p>
            <a:r>
              <a:rPr lang="en-US" dirty="0">
                <a:latin typeface="+mj-lt"/>
              </a:rPr>
              <a:t>Ensure candidate completes everything</a:t>
            </a:r>
          </a:p>
          <a:p>
            <a:r>
              <a:rPr lang="en-US" dirty="0">
                <a:latin typeface="+mj-lt"/>
              </a:rPr>
              <a:t>Don’t accept just a resume</a:t>
            </a:r>
          </a:p>
          <a:p>
            <a:r>
              <a:rPr lang="en-US" dirty="0">
                <a:latin typeface="+mj-lt"/>
              </a:rPr>
              <a:t>Review responses carefully</a:t>
            </a:r>
          </a:p>
          <a:p>
            <a:r>
              <a:rPr lang="en-US" dirty="0">
                <a:latin typeface="+mj-lt"/>
              </a:rPr>
              <a:t>Verify information</a:t>
            </a:r>
          </a:p>
        </p:txBody>
      </p:sp>
      <p:pic>
        <p:nvPicPr>
          <p:cNvPr id="4" name="Picture 3">
            <a:extLst>
              <a:ext uri="{FF2B5EF4-FFF2-40B4-BE49-F238E27FC236}">
                <a16:creationId xmlns:a16="http://schemas.microsoft.com/office/drawing/2014/main" id="{D0E0CAD1-A39E-DA95-E2BA-F42A3726E108}"/>
              </a:ext>
            </a:extLst>
          </p:cNvPr>
          <p:cNvPicPr>
            <a:picLocks noChangeAspect="1"/>
          </p:cNvPicPr>
          <p:nvPr/>
        </p:nvPicPr>
        <p:blipFill rotWithShape="1">
          <a:blip r:embed="rId2"/>
          <a:srcRect l="8152" r="23366" b="1"/>
          <a:stretch/>
        </p:blipFill>
        <p:spPr>
          <a:xfrm>
            <a:off x="7068618" y="1847911"/>
            <a:ext cx="4633645" cy="3772132"/>
          </a:xfrm>
          <a:prstGeom prst="rect">
            <a:avLst/>
          </a:prstGeom>
          <a:noFill/>
        </p:spPr>
      </p:pic>
    </p:spTree>
    <p:extLst>
      <p:ext uri="{BB962C8B-B14F-4D97-AF65-F5344CB8AC3E}">
        <p14:creationId xmlns:p14="http://schemas.microsoft.com/office/powerpoint/2010/main" val="52605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Reviewing Applications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a:xfrm>
            <a:off x="1377950" y="1825625"/>
            <a:ext cx="5292726" cy="3921125"/>
          </a:xfrm>
        </p:spPr>
        <p:txBody>
          <a:bodyPr>
            <a:normAutofit lnSpcReduction="10000"/>
          </a:bodyPr>
          <a:lstStyle/>
          <a:p>
            <a:r>
              <a:rPr lang="en-US" dirty="0">
                <a:latin typeface="+mj-lt"/>
              </a:rPr>
              <a:t>Gaps in employment </a:t>
            </a:r>
          </a:p>
          <a:p>
            <a:r>
              <a:rPr lang="en-US" dirty="0">
                <a:latin typeface="+mj-lt"/>
              </a:rPr>
              <a:t>“Interesting” reasons for leaving prior employers</a:t>
            </a:r>
          </a:p>
          <a:p>
            <a:r>
              <a:rPr lang="en-US" dirty="0">
                <a:latin typeface="+mj-lt"/>
              </a:rPr>
              <a:t>Shifting blame for why prior jobs didn’t work out</a:t>
            </a:r>
          </a:p>
          <a:p>
            <a:r>
              <a:rPr lang="en-US" dirty="0">
                <a:latin typeface="+mj-lt"/>
              </a:rPr>
              <a:t>Information missing from employment history</a:t>
            </a:r>
          </a:p>
          <a:p>
            <a:r>
              <a:rPr lang="en-US" dirty="0">
                <a:latin typeface="+mj-lt"/>
              </a:rPr>
              <a:t>P.O. Boxes</a:t>
            </a:r>
          </a:p>
          <a:p>
            <a:r>
              <a:rPr lang="en-US" dirty="0">
                <a:latin typeface="+mj-lt"/>
              </a:rPr>
              <a:t>Questions left blank</a:t>
            </a:r>
          </a:p>
        </p:txBody>
      </p:sp>
      <p:pic>
        <p:nvPicPr>
          <p:cNvPr id="4" name="Picture 3" descr="Icon&#10;&#10;Description automatically generated">
            <a:extLst>
              <a:ext uri="{FF2B5EF4-FFF2-40B4-BE49-F238E27FC236}">
                <a16:creationId xmlns:a16="http://schemas.microsoft.com/office/drawing/2014/main" id="{EE6C8584-A7DF-2284-A64E-37CB8BE9C86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42065" y="2124536"/>
            <a:ext cx="4691364" cy="3131485"/>
          </a:xfrm>
          <a:prstGeom prst="rect">
            <a:avLst/>
          </a:prstGeom>
          <a:noFill/>
        </p:spPr>
      </p:pic>
    </p:spTree>
    <p:extLst>
      <p:ext uri="{BB962C8B-B14F-4D97-AF65-F5344CB8AC3E}">
        <p14:creationId xmlns:p14="http://schemas.microsoft.com/office/powerpoint/2010/main" val="390743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The Interview</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a:xfrm>
            <a:off x="1287415" y="1735091"/>
            <a:ext cx="5738074" cy="3921125"/>
          </a:xfrm>
        </p:spPr>
        <p:txBody>
          <a:bodyPr>
            <a:noAutofit/>
          </a:bodyPr>
          <a:lstStyle/>
          <a:p>
            <a:r>
              <a:rPr lang="en-US" dirty="0">
                <a:latin typeface="+mj-lt"/>
              </a:rPr>
              <a:t>Prepare!</a:t>
            </a:r>
          </a:p>
          <a:p>
            <a:pPr lvl="1"/>
            <a:r>
              <a:rPr lang="en-US" sz="2800" dirty="0">
                <a:latin typeface="+mj-lt"/>
              </a:rPr>
              <a:t>Review interview evaluation form</a:t>
            </a:r>
          </a:p>
          <a:p>
            <a:pPr lvl="1"/>
            <a:r>
              <a:rPr lang="en-US" sz="2800" dirty="0">
                <a:latin typeface="+mj-lt"/>
              </a:rPr>
              <a:t>Review application materials</a:t>
            </a:r>
          </a:p>
          <a:p>
            <a:r>
              <a:rPr lang="en-US" dirty="0">
                <a:latin typeface="+mj-lt"/>
              </a:rPr>
              <a:t>Try to put candidate at ease</a:t>
            </a:r>
          </a:p>
          <a:p>
            <a:pPr lvl="1"/>
            <a:r>
              <a:rPr lang="en-US" sz="2800" dirty="0">
                <a:latin typeface="+mj-lt"/>
              </a:rPr>
              <a:t>Protect the School’s reputation </a:t>
            </a:r>
          </a:p>
          <a:p>
            <a:r>
              <a:rPr lang="en-US" dirty="0">
                <a:latin typeface="+mj-lt"/>
              </a:rPr>
              <a:t>Clarify information from application</a:t>
            </a:r>
          </a:p>
        </p:txBody>
      </p:sp>
      <p:pic>
        <p:nvPicPr>
          <p:cNvPr id="4" name="Picture 3">
            <a:extLst>
              <a:ext uri="{FF2B5EF4-FFF2-40B4-BE49-F238E27FC236}">
                <a16:creationId xmlns:a16="http://schemas.microsoft.com/office/drawing/2014/main" id="{89FA3E94-647F-C8C9-C8B0-4608F246CDFB}"/>
              </a:ext>
            </a:extLst>
          </p:cNvPr>
          <p:cNvPicPr>
            <a:picLocks noChangeAspect="1"/>
          </p:cNvPicPr>
          <p:nvPr/>
        </p:nvPicPr>
        <p:blipFill rotWithShape="1">
          <a:blip r:embed="rId2"/>
          <a:srcRect l="11605" r="30967" b="-1"/>
          <a:stretch/>
        </p:blipFill>
        <p:spPr>
          <a:xfrm>
            <a:off x="7245372" y="2019610"/>
            <a:ext cx="4340086" cy="3533153"/>
          </a:xfrm>
          <a:prstGeom prst="rect">
            <a:avLst/>
          </a:prstGeom>
          <a:noFill/>
        </p:spPr>
      </p:pic>
    </p:spTree>
    <p:extLst>
      <p:ext uri="{BB962C8B-B14F-4D97-AF65-F5344CB8AC3E}">
        <p14:creationId xmlns:p14="http://schemas.microsoft.com/office/powerpoint/2010/main" val="144102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The Interview</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p:txBody>
          <a:bodyPr>
            <a:normAutofit/>
          </a:bodyPr>
          <a:lstStyle/>
          <a:p>
            <a:r>
              <a:rPr lang="en-US" dirty="0">
                <a:latin typeface="+mj-lt"/>
              </a:rPr>
              <a:t>Obtain additional information not on application</a:t>
            </a:r>
          </a:p>
          <a:p>
            <a:pPr lvl="1"/>
            <a:r>
              <a:rPr lang="en-US" sz="2800" dirty="0">
                <a:latin typeface="+mj-lt"/>
              </a:rPr>
              <a:t>Personality, character, motivation</a:t>
            </a:r>
          </a:p>
          <a:p>
            <a:pPr lvl="1"/>
            <a:r>
              <a:rPr lang="en-US" sz="2800" dirty="0">
                <a:latin typeface="+mj-lt"/>
              </a:rPr>
              <a:t>Appearance and professionalism</a:t>
            </a:r>
          </a:p>
          <a:p>
            <a:r>
              <a:rPr lang="en-US" dirty="0">
                <a:latin typeface="+mj-lt"/>
              </a:rPr>
              <a:t>Test candidate’s truthfulness</a:t>
            </a:r>
          </a:p>
          <a:p>
            <a:r>
              <a:rPr lang="en-US" dirty="0">
                <a:latin typeface="+mj-lt"/>
              </a:rPr>
              <a:t>Inform candidate about position/association – maybe!</a:t>
            </a:r>
          </a:p>
          <a:p>
            <a:r>
              <a:rPr lang="en-US" dirty="0">
                <a:latin typeface="+mj-lt"/>
              </a:rPr>
              <a:t>Close with next steps</a:t>
            </a:r>
          </a:p>
        </p:txBody>
      </p:sp>
    </p:spTree>
    <p:extLst>
      <p:ext uri="{BB962C8B-B14F-4D97-AF65-F5344CB8AC3E}">
        <p14:creationId xmlns:p14="http://schemas.microsoft.com/office/powerpoint/2010/main" val="54089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Virtual Interviews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a:xfrm>
            <a:off x="1377950" y="1825625"/>
            <a:ext cx="5292726" cy="3921125"/>
          </a:xfrm>
        </p:spPr>
        <p:txBody>
          <a:bodyPr>
            <a:normAutofit lnSpcReduction="10000"/>
          </a:bodyPr>
          <a:lstStyle/>
          <a:p>
            <a:r>
              <a:rPr lang="en-US" dirty="0">
                <a:latin typeface="+mj-lt"/>
              </a:rPr>
              <a:t>Follow HR’s standardized process</a:t>
            </a:r>
          </a:p>
          <a:p>
            <a:r>
              <a:rPr lang="en-US" dirty="0">
                <a:latin typeface="+mj-lt"/>
              </a:rPr>
              <a:t>Communicate clearly and thoroughly with candidates about expectations</a:t>
            </a:r>
          </a:p>
          <a:p>
            <a:r>
              <a:rPr lang="en-US" dirty="0">
                <a:latin typeface="+mj-lt"/>
              </a:rPr>
              <a:t>Test your tech!</a:t>
            </a:r>
          </a:p>
          <a:p>
            <a:r>
              <a:rPr lang="en-US" dirty="0">
                <a:latin typeface="+mj-lt"/>
              </a:rPr>
              <a:t>Choose a clean, quiet, well-lit space for interviews</a:t>
            </a:r>
          </a:p>
          <a:p>
            <a:r>
              <a:rPr lang="en-US" dirty="0">
                <a:latin typeface="+mj-lt"/>
              </a:rPr>
              <a:t>Be as professional and personable as for on-site</a:t>
            </a:r>
          </a:p>
          <a:p>
            <a:endParaRPr lang="en-US" dirty="0"/>
          </a:p>
          <a:p>
            <a:endParaRPr lang="en-US" dirty="0"/>
          </a:p>
          <a:p>
            <a:endParaRPr lang="en-US" dirty="0"/>
          </a:p>
        </p:txBody>
      </p:sp>
      <p:pic>
        <p:nvPicPr>
          <p:cNvPr id="4" name="Picture 3" descr="A picture containing text, clipart&#10;&#10;Description automatically generated">
            <a:extLst>
              <a:ext uri="{FF2B5EF4-FFF2-40B4-BE49-F238E27FC236}">
                <a16:creationId xmlns:a16="http://schemas.microsoft.com/office/drawing/2014/main" id="{8D8CE29D-4760-7C56-E408-8FFF065AD9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75514" y="2220348"/>
            <a:ext cx="5345136" cy="3006639"/>
          </a:xfrm>
          <a:prstGeom prst="rect">
            <a:avLst/>
          </a:prstGeom>
          <a:noFill/>
        </p:spPr>
      </p:pic>
    </p:spTree>
    <p:extLst>
      <p:ext uri="{BB962C8B-B14F-4D97-AF65-F5344CB8AC3E}">
        <p14:creationId xmlns:p14="http://schemas.microsoft.com/office/powerpoint/2010/main" val="4060708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The Interview Questions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p:txBody>
          <a:bodyPr>
            <a:normAutofit/>
          </a:bodyPr>
          <a:lstStyle/>
          <a:p>
            <a:r>
              <a:rPr lang="en-US" dirty="0">
                <a:latin typeface="+mj-lt"/>
              </a:rPr>
              <a:t>Treat all candidates the same</a:t>
            </a:r>
          </a:p>
          <a:p>
            <a:r>
              <a:rPr lang="en-US" dirty="0">
                <a:latin typeface="+mj-lt"/>
              </a:rPr>
              <a:t>Ask every candidate same core questions</a:t>
            </a:r>
          </a:p>
          <a:p>
            <a:r>
              <a:rPr lang="en-US" dirty="0">
                <a:latin typeface="+mj-lt"/>
              </a:rPr>
              <a:t>Questions to avoid:</a:t>
            </a:r>
          </a:p>
          <a:p>
            <a:pPr lvl="1"/>
            <a:r>
              <a:rPr lang="en-US" sz="2800" dirty="0">
                <a:latin typeface="+mj-lt"/>
              </a:rPr>
              <a:t>Children, childcare, or childbearing plans</a:t>
            </a:r>
          </a:p>
          <a:p>
            <a:pPr lvl="1"/>
            <a:r>
              <a:rPr lang="en-US" sz="2800" dirty="0">
                <a:latin typeface="+mj-lt"/>
              </a:rPr>
              <a:t>Marital status</a:t>
            </a:r>
          </a:p>
          <a:p>
            <a:pPr lvl="1"/>
            <a:r>
              <a:rPr lang="en-US" sz="2800" dirty="0">
                <a:latin typeface="+mj-lt"/>
              </a:rPr>
              <a:t>Age or graduation dates</a:t>
            </a:r>
          </a:p>
          <a:p>
            <a:pPr lvl="1"/>
            <a:r>
              <a:rPr lang="en-US" sz="2800" dirty="0">
                <a:latin typeface="+mj-lt"/>
              </a:rPr>
              <a:t>Church or religion</a:t>
            </a:r>
          </a:p>
          <a:p>
            <a:pPr lvl="1"/>
            <a:r>
              <a:rPr lang="en-US" sz="2800" dirty="0">
                <a:latin typeface="+mj-lt"/>
              </a:rPr>
              <a:t>Ancestry (family, accent)</a:t>
            </a:r>
          </a:p>
        </p:txBody>
      </p:sp>
    </p:spTree>
    <p:extLst>
      <p:ext uri="{BB962C8B-B14F-4D97-AF65-F5344CB8AC3E}">
        <p14:creationId xmlns:p14="http://schemas.microsoft.com/office/powerpoint/2010/main" val="405366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So…What Can You Ask?</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a:xfrm>
            <a:off x="1377950" y="1825625"/>
            <a:ext cx="5032476" cy="3921125"/>
          </a:xfrm>
        </p:spPr>
        <p:txBody>
          <a:bodyPr/>
          <a:lstStyle/>
          <a:p>
            <a:pPr marL="0" indent="0">
              <a:buNone/>
            </a:pPr>
            <a:r>
              <a:rPr lang="en-US" dirty="0">
                <a:latin typeface="+mj-lt"/>
              </a:rPr>
              <a:t>Do not ask:	</a:t>
            </a:r>
          </a:p>
          <a:p>
            <a:r>
              <a:rPr lang="en-US" dirty="0">
                <a:latin typeface="+mj-lt"/>
              </a:rPr>
              <a:t>When did you graduate?</a:t>
            </a:r>
          </a:p>
          <a:p>
            <a:r>
              <a:rPr lang="en-US" dirty="0">
                <a:latin typeface="+mj-lt"/>
              </a:rPr>
              <a:t>Do you have reliable childcare?</a:t>
            </a:r>
          </a:p>
          <a:p>
            <a:r>
              <a:rPr lang="en-US" dirty="0">
                <a:latin typeface="+mj-lt"/>
              </a:rPr>
              <a:t>Where do you go to church?</a:t>
            </a:r>
          </a:p>
          <a:p>
            <a:r>
              <a:rPr lang="en-US" dirty="0">
                <a:latin typeface="+mj-lt"/>
              </a:rPr>
              <a:t>What is your nationality?</a:t>
            </a:r>
          </a:p>
        </p:txBody>
      </p:sp>
      <p:sp>
        <p:nvSpPr>
          <p:cNvPr id="4" name="Content Placeholder 2">
            <a:extLst>
              <a:ext uri="{FF2B5EF4-FFF2-40B4-BE49-F238E27FC236}">
                <a16:creationId xmlns:a16="http://schemas.microsoft.com/office/drawing/2014/main" id="{266FA1B5-AA3F-B2DB-A7FF-7C4F0FFD33C7}"/>
              </a:ext>
            </a:extLst>
          </p:cNvPr>
          <p:cNvSpPr txBox="1">
            <a:spLocks/>
          </p:cNvSpPr>
          <p:nvPr/>
        </p:nvSpPr>
        <p:spPr>
          <a:xfrm>
            <a:off x="6670675" y="1824018"/>
            <a:ext cx="5360215" cy="3921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j-lt"/>
              </a:rPr>
              <a:t>Ask:</a:t>
            </a:r>
          </a:p>
          <a:p>
            <a:r>
              <a:rPr lang="en-US" dirty="0">
                <a:latin typeface="+mj-lt"/>
              </a:rPr>
              <a:t>Do you have a degree?</a:t>
            </a:r>
          </a:p>
          <a:p>
            <a:r>
              <a:rPr lang="en-US" dirty="0">
                <a:latin typeface="+mj-lt"/>
              </a:rPr>
              <a:t>Can you work flexible hours?</a:t>
            </a:r>
          </a:p>
          <a:p>
            <a:r>
              <a:rPr lang="en-US" dirty="0">
                <a:latin typeface="+mj-lt"/>
              </a:rPr>
              <a:t>Can you work Saturdays and Sundays?</a:t>
            </a:r>
          </a:p>
          <a:p>
            <a:r>
              <a:rPr lang="en-US" dirty="0">
                <a:latin typeface="+mj-lt"/>
              </a:rPr>
              <a:t>What languages do you speak, read, or write fluently?</a:t>
            </a:r>
          </a:p>
        </p:txBody>
      </p:sp>
    </p:spTree>
    <p:extLst>
      <p:ext uri="{BB962C8B-B14F-4D97-AF65-F5344CB8AC3E}">
        <p14:creationId xmlns:p14="http://schemas.microsoft.com/office/powerpoint/2010/main" val="69713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Basic Question Types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a:xfrm>
            <a:off x="5717406" y="1825625"/>
            <a:ext cx="6313484" cy="3921125"/>
          </a:xfrm>
        </p:spPr>
        <p:txBody>
          <a:bodyPr>
            <a:normAutofit/>
          </a:bodyPr>
          <a:lstStyle/>
          <a:p>
            <a:r>
              <a:rPr lang="en-US" dirty="0">
                <a:latin typeface="+mj-lt"/>
              </a:rPr>
              <a:t>Direct: Have you ever been terminated?</a:t>
            </a:r>
          </a:p>
          <a:p>
            <a:r>
              <a:rPr lang="en-US" dirty="0">
                <a:latin typeface="+mj-lt"/>
              </a:rPr>
              <a:t>Open: What were your duties in your last job?</a:t>
            </a:r>
          </a:p>
          <a:p>
            <a:r>
              <a:rPr lang="en-US" dirty="0">
                <a:latin typeface="+mj-lt"/>
              </a:rPr>
              <a:t>Situational: Provide an example of a time you were challenged by a student and how you handled it?</a:t>
            </a:r>
          </a:p>
          <a:p>
            <a:r>
              <a:rPr lang="en-US" dirty="0">
                <a:latin typeface="+mj-lt"/>
              </a:rPr>
              <a:t>Problem-Solving: How would you handle the following problem…</a:t>
            </a:r>
          </a:p>
        </p:txBody>
      </p:sp>
      <p:pic>
        <p:nvPicPr>
          <p:cNvPr id="4" name="Picture 3" descr="A person holding a pen and writing on a clipboard&#10;&#10;Description automatically generated">
            <a:extLst>
              <a:ext uri="{FF2B5EF4-FFF2-40B4-BE49-F238E27FC236}">
                <a16:creationId xmlns:a16="http://schemas.microsoft.com/office/drawing/2014/main" id="{E55ABBE4-6C2C-EAAC-4A5B-85B6F38BA60E}"/>
              </a:ext>
            </a:extLst>
          </p:cNvPr>
          <p:cNvPicPr>
            <a:picLocks noChangeAspect="1"/>
          </p:cNvPicPr>
          <p:nvPr/>
        </p:nvPicPr>
        <p:blipFill rotWithShape="1">
          <a:blip r:embed="rId2"/>
          <a:srcRect l="13250" r="6598" b="1"/>
          <a:stretch/>
        </p:blipFill>
        <p:spPr>
          <a:xfrm>
            <a:off x="1400472" y="1868503"/>
            <a:ext cx="4136770" cy="3367639"/>
          </a:xfrm>
          <a:prstGeom prst="rect">
            <a:avLst/>
          </a:prstGeom>
          <a:noFill/>
        </p:spPr>
      </p:pic>
    </p:spTree>
    <p:extLst>
      <p:ext uri="{BB962C8B-B14F-4D97-AF65-F5344CB8AC3E}">
        <p14:creationId xmlns:p14="http://schemas.microsoft.com/office/powerpoint/2010/main" val="277583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06F04ED-E433-8B56-064A-7D7A5E504E23}"/>
              </a:ext>
            </a:extLst>
          </p:cNvPr>
          <p:cNvSpPr txBox="1">
            <a:spLocks/>
          </p:cNvSpPr>
          <p:nvPr/>
        </p:nvSpPr>
        <p:spPr>
          <a:xfrm>
            <a:off x="1377950" y="1825625"/>
            <a:ext cx="5243568" cy="3921125"/>
          </a:xfrm>
          <a:prstGeom prst="rect">
            <a:avLst/>
          </a:prstGeom>
        </p:spPr>
        <p:txBody>
          <a:bodyPr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j-lt"/>
              </a:rPr>
              <a:t>What are your favorite </a:t>
            </a:r>
            <a:br>
              <a:rPr lang="en-US" dirty="0">
                <a:latin typeface="+mj-lt"/>
              </a:rPr>
            </a:br>
            <a:r>
              <a:rPr lang="en-US" dirty="0">
                <a:latin typeface="+mj-lt"/>
              </a:rPr>
              <a:t>interview questions?</a:t>
            </a:r>
          </a:p>
        </p:txBody>
      </p:sp>
      <p:pic>
        <p:nvPicPr>
          <p:cNvPr id="2" name="Picture 2" descr="Top 50 Popular Job Interview Questions">
            <a:extLst>
              <a:ext uri="{FF2B5EF4-FFF2-40B4-BE49-F238E27FC236}">
                <a16:creationId xmlns:a16="http://schemas.microsoft.com/office/drawing/2014/main" id="{2C6C34D5-D776-3282-82A3-96B2006C972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1387576" y="1247017"/>
            <a:ext cx="4766868" cy="35747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Job Interview Questions, Answers, and Tips to Prepare">
            <a:extLst>
              <a:ext uri="{FF2B5EF4-FFF2-40B4-BE49-F238E27FC236}">
                <a16:creationId xmlns:a16="http://schemas.microsoft.com/office/drawing/2014/main" id="{21A412AD-0125-D3F9-9980-34DE9F89A7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06"/>
          <a:stretch/>
        </p:blipFill>
        <p:spPr bwMode="auto">
          <a:xfrm>
            <a:off x="6354212" y="2281188"/>
            <a:ext cx="5669331" cy="346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5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Common Interview Mistakes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a:xfrm>
            <a:off x="1377949" y="1468437"/>
            <a:ext cx="10652941" cy="3921125"/>
          </a:xfrm>
        </p:spPr>
        <p:txBody>
          <a:bodyPr>
            <a:normAutofit/>
          </a:bodyPr>
          <a:lstStyle/>
          <a:p>
            <a:r>
              <a:rPr lang="en-US" dirty="0">
                <a:latin typeface="+mj-lt"/>
              </a:rPr>
              <a:t>Inadequate preparation</a:t>
            </a:r>
          </a:p>
          <a:p>
            <a:r>
              <a:rPr lang="en-US" dirty="0">
                <a:latin typeface="+mj-lt"/>
              </a:rPr>
              <a:t>Wasting time</a:t>
            </a:r>
          </a:p>
          <a:p>
            <a:r>
              <a:rPr lang="en-US" dirty="0">
                <a:latin typeface="+mj-lt"/>
              </a:rPr>
              <a:t>Making the interview an interrogation</a:t>
            </a:r>
          </a:p>
          <a:p>
            <a:r>
              <a:rPr lang="en-US" dirty="0">
                <a:latin typeface="+mj-lt"/>
              </a:rPr>
              <a:t>Failing to listen carefully and ask follow up questions</a:t>
            </a:r>
          </a:p>
          <a:p>
            <a:r>
              <a:rPr lang="en-US" dirty="0">
                <a:latin typeface="+mj-lt"/>
              </a:rPr>
              <a:t>End the interview appropriately</a:t>
            </a:r>
          </a:p>
          <a:p>
            <a:pPr lvl="1"/>
            <a:r>
              <a:rPr lang="en-US" sz="2800" dirty="0">
                <a:latin typeface="+mj-lt"/>
              </a:rPr>
              <a:t>Next steps</a:t>
            </a:r>
          </a:p>
          <a:p>
            <a:pPr lvl="1"/>
            <a:r>
              <a:rPr lang="en-US" sz="2800" dirty="0">
                <a:latin typeface="+mj-lt"/>
              </a:rPr>
              <a:t>Do not make promises</a:t>
            </a:r>
          </a:p>
        </p:txBody>
      </p:sp>
    </p:spTree>
    <p:extLst>
      <p:ext uri="{BB962C8B-B14F-4D97-AF65-F5344CB8AC3E}">
        <p14:creationId xmlns:p14="http://schemas.microsoft.com/office/powerpoint/2010/main" val="247945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normAutofit/>
          </a:bodyPr>
          <a:lstStyle/>
          <a:p>
            <a:r>
              <a:rPr lang="en-US" b="1" dirty="0"/>
              <a:t>Today’s Session: Good Hiring Practices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p:txBody>
          <a:bodyPr>
            <a:normAutofit/>
          </a:bodyPr>
          <a:lstStyle/>
          <a:p>
            <a:pPr marL="0" indent="0">
              <a:buNone/>
            </a:pPr>
            <a:endParaRPr lang="en-US" sz="2600" dirty="0"/>
          </a:p>
          <a:p>
            <a:pPr marL="0" indent="0">
              <a:buNone/>
            </a:pPr>
            <a:r>
              <a:rPr lang="en-US" dirty="0">
                <a:latin typeface="+mj-lt"/>
              </a:rPr>
              <a:t>Today we’ll cover the gamut of hiring issues: recruiting, interviewing, and on-boarding. </a:t>
            </a:r>
          </a:p>
          <a:p>
            <a:pPr marL="0" indent="0">
              <a:buNone/>
            </a:pPr>
            <a:endParaRPr lang="en-US" dirty="0">
              <a:latin typeface="+mj-lt"/>
            </a:endParaRPr>
          </a:p>
          <a:p>
            <a:pPr marL="0" indent="0">
              <a:buNone/>
            </a:pPr>
            <a:r>
              <a:rPr lang="en-US" dirty="0">
                <a:latin typeface="+mj-lt"/>
              </a:rPr>
              <a:t>We will focus on best practices and strategies to make sure we’re legally compliant.</a:t>
            </a:r>
          </a:p>
          <a:p>
            <a:endParaRPr lang="en-US" sz="2600" dirty="0"/>
          </a:p>
        </p:txBody>
      </p:sp>
      <p:sp>
        <p:nvSpPr>
          <p:cNvPr id="4" name="Text Placeholder 5">
            <a:extLst>
              <a:ext uri="{FF2B5EF4-FFF2-40B4-BE49-F238E27FC236}">
                <a16:creationId xmlns:a16="http://schemas.microsoft.com/office/drawing/2014/main" id="{D784C3BE-B6FF-1753-EB17-4878B9170529}"/>
              </a:ext>
            </a:extLst>
          </p:cNvPr>
          <p:cNvSpPr txBox="1">
            <a:spLocks/>
          </p:cNvSpPr>
          <p:nvPr/>
        </p:nvSpPr>
        <p:spPr>
          <a:xfrm>
            <a:off x="1377949" y="5346443"/>
            <a:ext cx="10652940" cy="549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000" dirty="0">
                <a:latin typeface="+mj-lt"/>
                <a:cs typeface="Helvetica" panose="020B0604020202020204" pitchFamily="34" charset="0"/>
              </a:rPr>
              <a:t>Please remember, employment law compliance depends on multiple factors – particularly those unique to each employer’s circumstances. Numerous laws, regulations, interpretations, administrative rulings, court decisions, and other authorities must be specifically evaluated in applying the topics covered by this webinar. The webinar is intended for general-information purposes only. It is not a comprehensive or all-inclusive explanation of the topics or concepts covered by the webinar. </a:t>
            </a:r>
          </a:p>
          <a:p>
            <a:endParaRPr lang="en-US" dirty="0"/>
          </a:p>
        </p:txBody>
      </p:sp>
    </p:spTree>
    <p:extLst>
      <p:ext uri="{BB962C8B-B14F-4D97-AF65-F5344CB8AC3E}">
        <p14:creationId xmlns:p14="http://schemas.microsoft.com/office/powerpoint/2010/main" val="2411450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1-Minute Reflection</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a:xfrm>
            <a:off x="1377949" y="1825625"/>
            <a:ext cx="9938883" cy="3921125"/>
          </a:xfrm>
        </p:spPr>
        <p:txBody>
          <a:bodyPr>
            <a:normAutofit/>
          </a:bodyPr>
          <a:lstStyle/>
          <a:p>
            <a:r>
              <a:rPr lang="en-US" dirty="0">
                <a:latin typeface="+mj-lt"/>
              </a:rPr>
              <a:t>Think about an interview you’ve been on (or that you’ve conducted) that did not go well because of something the interviewer did. How would you improve it today?</a:t>
            </a:r>
          </a:p>
          <a:p>
            <a:endParaRPr lang="en-US" sz="3200" dirty="0">
              <a:latin typeface="+mj-lt"/>
            </a:endParaRPr>
          </a:p>
          <a:p>
            <a:endParaRPr lang="en-US" sz="3200" dirty="0">
              <a:latin typeface="+mj-lt"/>
            </a:endParaRPr>
          </a:p>
        </p:txBody>
      </p:sp>
    </p:spTree>
    <p:extLst>
      <p:ext uri="{BB962C8B-B14F-4D97-AF65-F5344CB8AC3E}">
        <p14:creationId xmlns:p14="http://schemas.microsoft.com/office/powerpoint/2010/main" val="1426223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Post-Interview</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a:xfrm>
            <a:off x="1377949" y="1545478"/>
            <a:ext cx="10652941" cy="3921125"/>
          </a:xfrm>
        </p:spPr>
        <p:txBody>
          <a:bodyPr>
            <a:noAutofit/>
          </a:bodyPr>
          <a:lstStyle/>
          <a:p>
            <a:pPr>
              <a:lnSpc>
                <a:spcPct val="70000"/>
              </a:lnSpc>
            </a:pPr>
            <a:r>
              <a:rPr lang="en-US" dirty="0">
                <a:latin typeface="+mj-lt"/>
              </a:rPr>
              <a:t>Offer letter</a:t>
            </a:r>
          </a:p>
          <a:p>
            <a:pPr lvl="1">
              <a:lnSpc>
                <a:spcPct val="70000"/>
              </a:lnSpc>
            </a:pPr>
            <a:r>
              <a:rPr lang="en-US" sz="2800" dirty="0">
                <a:latin typeface="+mj-lt"/>
              </a:rPr>
              <a:t>Use your template</a:t>
            </a:r>
          </a:p>
          <a:p>
            <a:pPr lvl="1">
              <a:lnSpc>
                <a:spcPct val="70000"/>
              </a:lnSpc>
            </a:pPr>
            <a:r>
              <a:rPr lang="en-US" sz="2800" dirty="0">
                <a:latin typeface="+mj-lt"/>
              </a:rPr>
              <a:t>Don’t create a contract</a:t>
            </a:r>
          </a:p>
          <a:p>
            <a:pPr lvl="1">
              <a:lnSpc>
                <a:spcPct val="70000"/>
              </a:lnSpc>
            </a:pPr>
            <a:r>
              <a:rPr lang="en-US" sz="2800" dirty="0">
                <a:latin typeface="+mj-lt"/>
              </a:rPr>
              <a:t>Salary</a:t>
            </a:r>
          </a:p>
          <a:p>
            <a:pPr lvl="1">
              <a:lnSpc>
                <a:spcPct val="70000"/>
              </a:lnSpc>
            </a:pPr>
            <a:r>
              <a:rPr lang="en-US" sz="2800" dirty="0">
                <a:latin typeface="+mj-lt"/>
              </a:rPr>
              <a:t>Start date</a:t>
            </a:r>
          </a:p>
          <a:p>
            <a:pPr lvl="1">
              <a:lnSpc>
                <a:spcPct val="70000"/>
              </a:lnSpc>
            </a:pPr>
            <a:r>
              <a:rPr lang="en-US" sz="2800" dirty="0">
                <a:latin typeface="+mj-lt"/>
              </a:rPr>
              <a:t>Conditions</a:t>
            </a:r>
          </a:p>
          <a:p>
            <a:pPr>
              <a:lnSpc>
                <a:spcPct val="70000"/>
              </a:lnSpc>
            </a:pPr>
            <a:r>
              <a:rPr lang="en-US" dirty="0">
                <a:latin typeface="+mj-lt"/>
              </a:rPr>
              <a:t>Reference Checks</a:t>
            </a:r>
          </a:p>
          <a:p>
            <a:pPr>
              <a:lnSpc>
                <a:spcPct val="70000"/>
              </a:lnSpc>
            </a:pPr>
            <a:r>
              <a:rPr lang="en-US" dirty="0">
                <a:latin typeface="+mj-lt"/>
              </a:rPr>
              <a:t>Background Checks</a:t>
            </a:r>
          </a:p>
          <a:p>
            <a:pPr>
              <a:lnSpc>
                <a:spcPct val="70000"/>
              </a:lnSpc>
            </a:pPr>
            <a:r>
              <a:rPr lang="en-US" dirty="0">
                <a:latin typeface="+mj-lt"/>
              </a:rPr>
              <a:t>Drug Testing</a:t>
            </a:r>
          </a:p>
          <a:p>
            <a:pPr>
              <a:lnSpc>
                <a:spcPct val="70000"/>
              </a:lnSpc>
            </a:pPr>
            <a:r>
              <a:rPr lang="en-US" dirty="0">
                <a:latin typeface="+mj-lt"/>
              </a:rPr>
              <a:t>Medical Testing</a:t>
            </a:r>
          </a:p>
        </p:txBody>
      </p:sp>
      <p:pic>
        <p:nvPicPr>
          <p:cNvPr id="4" name="Picture 3" descr="Text&#10;&#10;Description automatically generated">
            <a:extLst>
              <a:ext uri="{FF2B5EF4-FFF2-40B4-BE49-F238E27FC236}">
                <a16:creationId xmlns:a16="http://schemas.microsoft.com/office/drawing/2014/main" id="{C1366719-60DF-D51C-61D0-A0BD6408B1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10024" y="1253331"/>
            <a:ext cx="4351338" cy="4351338"/>
          </a:xfrm>
          <a:prstGeom prst="rect">
            <a:avLst/>
          </a:prstGeom>
          <a:noFill/>
        </p:spPr>
      </p:pic>
    </p:spTree>
    <p:extLst>
      <p:ext uri="{BB962C8B-B14F-4D97-AF65-F5344CB8AC3E}">
        <p14:creationId xmlns:p14="http://schemas.microsoft.com/office/powerpoint/2010/main" val="2617531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E78-6E95-4A59-90CE-36AE78CCFF79}"/>
              </a:ext>
            </a:extLst>
          </p:cNvPr>
          <p:cNvSpPr>
            <a:spLocks noGrp="1"/>
          </p:cNvSpPr>
          <p:nvPr>
            <p:ph type="title"/>
          </p:nvPr>
        </p:nvSpPr>
        <p:spPr/>
        <p:txBody>
          <a:bodyPr/>
          <a:lstStyle/>
          <a:p>
            <a:r>
              <a:rPr lang="en-US" b="1" dirty="0"/>
              <a:t>Considerations for Hiring Minors</a:t>
            </a:r>
          </a:p>
        </p:txBody>
      </p:sp>
      <p:sp>
        <p:nvSpPr>
          <p:cNvPr id="3" name="Content Placeholder 2">
            <a:extLst>
              <a:ext uri="{FF2B5EF4-FFF2-40B4-BE49-F238E27FC236}">
                <a16:creationId xmlns:a16="http://schemas.microsoft.com/office/drawing/2014/main" id="{41B5696E-E112-4D76-A0D5-18994E2098E8}"/>
              </a:ext>
            </a:extLst>
          </p:cNvPr>
          <p:cNvSpPr>
            <a:spLocks noGrp="1"/>
          </p:cNvSpPr>
          <p:nvPr>
            <p:ph idx="1"/>
          </p:nvPr>
        </p:nvSpPr>
        <p:spPr>
          <a:xfrm>
            <a:off x="1387474" y="1825625"/>
            <a:ext cx="10652941" cy="3921125"/>
          </a:xfrm>
        </p:spPr>
        <p:txBody>
          <a:bodyPr/>
          <a:lstStyle/>
          <a:p>
            <a:r>
              <a:rPr lang="en-US" dirty="0">
                <a:latin typeface="+mj-lt"/>
              </a:rPr>
              <a:t>Referral sources</a:t>
            </a:r>
          </a:p>
          <a:p>
            <a:r>
              <a:rPr lang="en-US" dirty="0">
                <a:latin typeface="+mj-lt"/>
              </a:rPr>
              <a:t>First-time applicants</a:t>
            </a:r>
          </a:p>
          <a:p>
            <a:r>
              <a:rPr lang="en-US" dirty="0">
                <a:latin typeface="+mj-lt"/>
              </a:rPr>
              <a:t>Establishing boundaries </a:t>
            </a:r>
          </a:p>
          <a:p>
            <a:pPr lvl="1"/>
            <a:r>
              <a:rPr lang="en-US" sz="2800" dirty="0">
                <a:latin typeface="+mj-lt"/>
              </a:rPr>
              <a:t>Adult/minor interactions</a:t>
            </a:r>
          </a:p>
          <a:p>
            <a:r>
              <a:rPr lang="en-US" dirty="0">
                <a:latin typeface="+mj-lt"/>
              </a:rPr>
              <a:t>Some states require work permits or age certifications</a:t>
            </a:r>
          </a:p>
          <a:p>
            <a:r>
              <a:rPr lang="en-US" dirty="0">
                <a:latin typeface="+mj-lt"/>
              </a:rPr>
              <a:t>Interns</a:t>
            </a:r>
          </a:p>
          <a:p>
            <a:pPr lvl="1"/>
            <a:endParaRPr lang="en-US" dirty="0"/>
          </a:p>
          <a:p>
            <a:endParaRPr lang="en-US" dirty="0"/>
          </a:p>
        </p:txBody>
      </p:sp>
    </p:spTree>
    <p:extLst>
      <p:ext uri="{BB962C8B-B14F-4D97-AF65-F5344CB8AC3E}">
        <p14:creationId xmlns:p14="http://schemas.microsoft.com/office/powerpoint/2010/main" val="92701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A23D-B8FB-4228-9D28-4C85ABF5D95C}"/>
              </a:ext>
            </a:extLst>
          </p:cNvPr>
          <p:cNvSpPr>
            <a:spLocks noGrp="1"/>
          </p:cNvSpPr>
          <p:nvPr>
            <p:ph type="title"/>
          </p:nvPr>
        </p:nvSpPr>
        <p:spPr/>
        <p:txBody>
          <a:bodyPr/>
          <a:lstStyle/>
          <a:p>
            <a:r>
              <a:rPr lang="en-US" b="1" dirty="0"/>
              <a:t>Restrictions on Work Days/Hours</a:t>
            </a:r>
          </a:p>
        </p:txBody>
      </p:sp>
      <p:sp>
        <p:nvSpPr>
          <p:cNvPr id="3" name="Content Placeholder 2">
            <a:extLst>
              <a:ext uri="{FF2B5EF4-FFF2-40B4-BE49-F238E27FC236}">
                <a16:creationId xmlns:a16="http://schemas.microsoft.com/office/drawing/2014/main" id="{096659B5-FEE6-44BD-A3FE-F939DA08166D}"/>
              </a:ext>
            </a:extLst>
          </p:cNvPr>
          <p:cNvSpPr>
            <a:spLocks noGrp="1"/>
          </p:cNvSpPr>
          <p:nvPr>
            <p:ph idx="1"/>
          </p:nvPr>
        </p:nvSpPr>
        <p:spPr>
          <a:xfrm>
            <a:off x="1124452" y="1367073"/>
            <a:ext cx="10652941" cy="4572001"/>
          </a:xfrm>
        </p:spPr>
        <p:txBody>
          <a:bodyPr>
            <a:normAutofit fontScale="92500"/>
          </a:bodyPr>
          <a:lstStyle/>
          <a:p>
            <a:pPr algn="l">
              <a:buFont typeface="Arial" panose="020B0604020202020204" pitchFamily="34" charset="0"/>
              <a:buChar char="•"/>
            </a:pPr>
            <a:r>
              <a:rPr lang="en-US" b="0" i="0" dirty="0">
                <a:solidFill>
                  <a:srgbClr val="000000"/>
                </a:solidFill>
                <a:effectLst/>
                <a:latin typeface="+mj-lt"/>
              </a:rPr>
              <a:t>Ages 16-17 – Federal law allows minors aged 16 and 17 to work for unlimited hours in any occupation so long as it’s not hazardous. </a:t>
            </a:r>
          </a:p>
          <a:p>
            <a:pPr lvl="1"/>
            <a:r>
              <a:rPr lang="en-US" sz="2800" b="0" i="0" dirty="0">
                <a:solidFill>
                  <a:srgbClr val="000000"/>
                </a:solidFill>
                <a:effectLst/>
                <a:latin typeface="+mj-lt"/>
              </a:rPr>
              <a:t>Some state laws differ such as Kentucky and Ohio.</a:t>
            </a:r>
          </a:p>
          <a:p>
            <a:pPr algn="l">
              <a:buFont typeface="Arial" panose="020B0604020202020204" pitchFamily="34" charset="0"/>
              <a:buChar char="•"/>
            </a:pPr>
            <a:r>
              <a:rPr lang="en-US" b="0" i="0" dirty="0">
                <a:solidFill>
                  <a:srgbClr val="000000"/>
                </a:solidFill>
                <a:effectLst/>
                <a:latin typeface="+mj-lt"/>
              </a:rPr>
              <a:t>Ages 14-15 –limited days and hours :</a:t>
            </a:r>
          </a:p>
          <a:p>
            <a:pPr marL="1143000" lvl="2" indent="-228600" algn="l">
              <a:buFont typeface="Arial" panose="020B0604020202020204" pitchFamily="34" charset="0"/>
              <a:buChar char="•"/>
            </a:pPr>
            <a:r>
              <a:rPr lang="en-US" sz="2800" b="0" i="0" dirty="0">
                <a:solidFill>
                  <a:srgbClr val="000000"/>
                </a:solidFill>
                <a:effectLst/>
                <a:latin typeface="+mj-lt"/>
              </a:rPr>
              <a:t>Outside school hours;</a:t>
            </a:r>
          </a:p>
          <a:p>
            <a:pPr marL="1143000" lvl="2" indent="-228600" algn="l">
              <a:buFont typeface="Arial" panose="020B0604020202020204" pitchFamily="34" charset="0"/>
              <a:buChar char="•"/>
            </a:pPr>
            <a:r>
              <a:rPr lang="en-US" sz="2800" b="0" i="0" dirty="0">
                <a:solidFill>
                  <a:srgbClr val="000000"/>
                </a:solidFill>
                <a:effectLst/>
                <a:latin typeface="+mj-lt"/>
              </a:rPr>
              <a:t>No more than 3 hours on a school day, and no more than 8 hours on a non-school day;</a:t>
            </a:r>
          </a:p>
          <a:p>
            <a:pPr marL="1143000" lvl="2" indent="-228600" algn="l">
              <a:buFont typeface="Arial" panose="020B0604020202020204" pitchFamily="34" charset="0"/>
              <a:buChar char="•"/>
            </a:pPr>
            <a:r>
              <a:rPr lang="en-US" sz="2800" b="0" i="0" dirty="0">
                <a:solidFill>
                  <a:srgbClr val="000000"/>
                </a:solidFill>
                <a:effectLst/>
                <a:latin typeface="+mj-lt"/>
              </a:rPr>
              <a:t>No more than 18 hours in a week when school is in session and no more than 40 hours in a week when school is not in session; and</a:t>
            </a:r>
          </a:p>
          <a:p>
            <a:pPr marL="1143000" lvl="2" indent="-228600" algn="l">
              <a:buFont typeface="Arial" panose="020B0604020202020204" pitchFamily="34" charset="0"/>
              <a:buChar char="•"/>
            </a:pPr>
            <a:r>
              <a:rPr lang="en-US" sz="2800" b="0" i="0" dirty="0">
                <a:solidFill>
                  <a:srgbClr val="000000"/>
                </a:solidFill>
                <a:effectLst/>
                <a:latin typeface="+mj-lt"/>
              </a:rPr>
              <a:t>Cannot work before 7 a.m. or after 7 p.m., except from June 1 through Labor Day when they may work until 9 p.m.</a:t>
            </a:r>
          </a:p>
          <a:p>
            <a:endParaRPr lang="en-US" dirty="0"/>
          </a:p>
        </p:txBody>
      </p:sp>
    </p:spTree>
    <p:extLst>
      <p:ext uri="{BB962C8B-B14F-4D97-AF65-F5344CB8AC3E}">
        <p14:creationId xmlns:p14="http://schemas.microsoft.com/office/powerpoint/2010/main" val="239723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2771-A206-4195-8F5B-0C43C0C60959}"/>
              </a:ext>
            </a:extLst>
          </p:cNvPr>
          <p:cNvSpPr>
            <a:spLocks noGrp="1"/>
          </p:cNvSpPr>
          <p:nvPr>
            <p:ph type="title"/>
          </p:nvPr>
        </p:nvSpPr>
        <p:spPr/>
        <p:txBody>
          <a:bodyPr/>
          <a:lstStyle/>
          <a:p>
            <a:r>
              <a:rPr lang="en-US" b="1" dirty="0"/>
              <a:t>Considerations for Seasonal Employees</a:t>
            </a:r>
          </a:p>
        </p:txBody>
      </p:sp>
      <p:sp>
        <p:nvSpPr>
          <p:cNvPr id="3" name="Content Placeholder 2">
            <a:extLst>
              <a:ext uri="{FF2B5EF4-FFF2-40B4-BE49-F238E27FC236}">
                <a16:creationId xmlns:a16="http://schemas.microsoft.com/office/drawing/2014/main" id="{594D9BCA-E6C3-4D88-A69F-EC9CBFC6583F}"/>
              </a:ext>
            </a:extLst>
          </p:cNvPr>
          <p:cNvSpPr>
            <a:spLocks noGrp="1"/>
          </p:cNvSpPr>
          <p:nvPr>
            <p:ph idx="1"/>
          </p:nvPr>
        </p:nvSpPr>
        <p:spPr/>
        <p:txBody>
          <a:bodyPr/>
          <a:lstStyle/>
          <a:p>
            <a:r>
              <a:rPr lang="en-US" dirty="0">
                <a:latin typeface="+mj-lt"/>
              </a:rPr>
              <a:t>IRS definition: 6 months or fewer, need starts and ends about the same time each year</a:t>
            </a:r>
          </a:p>
          <a:p>
            <a:r>
              <a:rPr lang="en-US" dirty="0">
                <a:latin typeface="+mj-lt"/>
              </a:rPr>
              <a:t>Overtime? Maybe</a:t>
            </a:r>
          </a:p>
          <a:p>
            <a:r>
              <a:rPr lang="en-US" dirty="0">
                <a:latin typeface="+mj-lt"/>
              </a:rPr>
              <a:t>Misclassifications – not always independent contractors</a:t>
            </a:r>
          </a:p>
          <a:p>
            <a:r>
              <a:rPr lang="en-US" dirty="0">
                <a:latin typeface="+mj-lt"/>
              </a:rPr>
              <a:t>Applicable leave policies</a:t>
            </a:r>
          </a:p>
          <a:p>
            <a:endParaRPr lang="en-US" dirty="0">
              <a:latin typeface="+mj-lt"/>
            </a:endParaRPr>
          </a:p>
        </p:txBody>
      </p:sp>
    </p:spTree>
    <p:extLst>
      <p:ext uri="{BB962C8B-B14F-4D97-AF65-F5344CB8AC3E}">
        <p14:creationId xmlns:p14="http://schemas.microsoft.com/office/powerpoint/2010/main" val="170831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Effective Orientation</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p:txBody>
          <a:bodyPr/>
          <a:lstStyle/>
          <a:p>
            <a:r>
              <a:rPr lang="en-US" dirty="0">
                <a:latin typeface="+mj-lt"/>
              </a:rPr>
              <a:t>Orient on DAY ONE</a:t>
            </a:r>
          </a:p>
          <a:p>
            <a:r>
              <a:rPr lang="en-US" dirty="0">
                <a:latin typeface="+mj-lt"/>
              </a:rPr>
              <a:t>Consider assigning a mentor/buddy</a:t>
            </a:r>
          </a:p>
          <a:p>
            <a:r>
              <a:rPr lang="en-US" dirty="0">
                <a:latin typeface="+mj-lt"/>
              </a:rPr>
              <a:t>Explain basic policies/rules</a:t>
            </a:r>
          </a:p>
          <a:p>
            <a:r>
              <a:rPr lang="en-US" dirty="0">
                <a:latin typeface="+mj-lt"/>
              </a:rPr>
              <a:t>Explain important policies </a:t>
            </a:r>
            <a:br>
              <a:rPr lang="en-US" dirty="0">
                <a:latin typeface="+mj-lt"/>
              </a:rPr>
            </a:br>
            <a:r>
              <a:rPr lang="en-US" dirty="0">
                <a:latin typeface="+mj-lt"/>
              </a:rPr>
              <a:t>(discrimination/harassment)</a:t>
            </a:r>
          </a:p>
          <a:p>
            <a:r>
              <a:rPr lang="en-US" dirty="0">
                <a:latin typeface="+mj-lt"/>
              </a:rPr>
              <a:t>Set performance expectations</a:t>
            </a:r>
          </a:p>
        </p:txBody>
      </p:sp>
      <p:pic>
        <p:nvPicPr>
          <p:cNvPr id="4" name="Picture 3" descr="A group of people sitting around a table with laptops&#10;&#10;Description automatically generated with medium confidence">
            <a:extLst>
              <a:ext uri="{FF2B5EF4-FFF2-40B4-BE49-F238E27FC236}">
                <a16:creationId xmlns:a16="http://schemas.microsoft.com/office/drawing/2014/main" id="{F8F49344-DC0F-4E74-D535-D3F30569CB7F}"/>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5" r="11819" b="-1"/>
          <a:stretch/>
        </p:blipFill>
        <p:spPr>
          <a:xfrm>
            <a:off x="7180447" y="1814276"/>
            <a:ext cx="4830608" cy="3932474"/>
          </a:xfrm>
          <a:prstGeom prst="rect">
            <a:avLst/>
          </a:prstGeom>
          <a:noFill/>
        </p:spPr>
      </p:pic>
    </p:spTree>
    <p:extLst>
      <p:ext uri="{BB962C8B-B14F-4D97-AF65-F5344CB8AC3E}">
        <p14:creationId xmlns:p14="http://schemas.microsoft.com/office/powerpoint/2010/main" val="1835860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2-Minute Reflection	</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p:txBody>
          <a:bodyPr/>
          <a:lstStyle/>
          <a:p>
            <a:r>
              <a:rPr lang="en-US" dirty="0">
                <a:latin typeface="+mj-lt"/>
              </a:rPr>
              <a:t>What can you take away from today’s session and put into practice tomorrow? Have you identified any “action steps”?</a:t>
            </a:r>
          </a:p>
        </p:txBody>
      </p:sp>
    </p:spTree>
    <p:extLst>
      <p:ext uri="{BB962C8B-B14F-4D97-AF65-F5344CB8AC3E}">
        <p14:creationId xmlns:p14="http://schemas.microsoft.com/office/powerpoint/2010/main" val="4272494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692CC2-AA34-1378-7C2F-73FDE06BBA31}"/>
              </a:ext>
            </a:extLst>
          </p:cNvPr>
          <p:cNvSpPr>
            <a:spLocks noGrp="1"/>
          </p:cNvSpPr>
          <p:nvPr>
            <p:ph type="subTitle" idx="1"/>
          </p:nvPr>
        </p:nvSpPr>
        <p:spPr>
          <a:xfrm>
            <a:off x="950175" y="3311390"/>
            <a:ext cx="10452100" cy="2314575"/>
          </a:xfrm>
        </p:spPr>
        <p:txBody>
          <a:bodyPr>
            <a:normAutofit fontScale="92500" lnSpcReduction="10000"/>
          </a:bodyPr>
          <a:lstStyle/>
          <a:p>
            <a:r>
              <a:rPr lang="en-US" sz="4800" b="1" dirty="0">
                <a:latin typeface="+mj-lt"/>
              </a:rPr>
              <a:t>Final Questions?</a:t>
            </a:r>
          </a:p>
          <a:p>
            <a:endParaRPr lang="en-US" dirty="0">
              <a:latin typeface="+mj-lt"/>
            </a:endParaRPr>
          </a:p>
          <a:p>
            <a:r>
              <a:rPr lang="en-US" dirty="0">
                <a:latin typeface="+mj-lt"/>
              </a:rPr>
              <a:t>Presented by:</a:t>
            </a:r>
          </a:p>
          <a:p>
            <a:r>
              <a:rPr lang="en-US" b="1" dirty="0">
                <a:latin typeface="+mj-lt"/>
              </a:rPr>
              <a:t>Jenna Rubin</a:t>
            </a:r>
          </a:p>
          <a:p>
            <a:r>
              <a:rPr lang="en-US" dirty="0">
                <a:latin typeface="+mj-lt"/>
                <a:hlinkClick r:id="rId2"/>
              </a:rPr>
              <a:t>www.fisherphillips.com</a:t>
            </a:r>
            <a:endParaRPr lang="en-US" dirty="0">
              <a:latin typeface="+mj-lt"/>
            </a:endParaRPr>
          </a:p>
          <a:p>
            <a:endParaRPr lang="en-US" dirty="0"/>
          </a:p>
          <a:p>
            <a:endParaRPr lang="en-US" dirty="0"/>
          </a:p>
        </p:txBody>
      </p:sp>
      <p:pic>
        <p:nvPicPr>
          <p:cNvPr id="5" name="Picture 4">
            <a:extLst>
              <a:ext uri="{FF2B5EF4-FFF2-40B4-BE49-F238E27FC236}">
                <a16:creationId xmlns:a16="http://schemas.microsoft.com/office/drawing/2014/main" id="{996979B6-A827-9460-D710-E326A39ED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675" y="782363"/>
            <a:ext cx="10637825" cy="2101496"/>
          </a:xfrm>
          <a:prstGeom prst="rect">
            <a:avLst/>
          </a:prstGeom>
        </p:spPr>
      </p:pic>
      <p:pic>
        <p:nvPicPr>
          <p:cNvPr id="6" name="Picture 5">
            <a:extLst>
              <a:ext uri="{FF2B5EF4-FFF2-40B4-BE49-F238E27FC236}">
                <a16:creationId xmlns:a16="http://schemas.microsoft.com/office/drawing/2014/main" id="{8C091E72-3758-6801-D91B-1D7B0EBD83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50762" y="4440213"/>
            <a:ext cx="823738" cy="1185752"/>
          </a:xfrm>
          <a:prstGeom prst="rect">
            <a:avLst/>
          </a:prstGeom>
          <a:noFill/>
        </p:spPr>
      </p:pic>
    </p:spTree>
    <p:extLst>
      <p:ext uri="{BB962C8B-B14F-4D97-AF65-F5344CB8AC3E}">
        <p14:creationId xmlns:p14="http://schemas.microsoft.com/office/powerpoint/2010/main" val="301369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Program Reminders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p:txBody>
          <a:bodyPr/>
          <a:lstStyle/>
          <a:p>
            <a:r>
              <a:rPr lang="en-US" dirty="0">
                <a:latin typeface="+mj-lt"/>
              </a:rPr>
              <a:t>Questions any time!</a:t>
            </a:r>
          </a:p>
          <a:p>
            <a:r>
              <a:rPr lang="en-US" dirty="0">
                <a:latin typeface="+mj-lt"/>
              </a:rPr>
              <a:t>Engage with each other for a discussion</a:t>
            </a:r>
          </a:p>
          <a:p>
            <a:r>
              <a:rPr lang="en-US" dirty="0">
                <a:latin typeface="+mj-lt"/>
              </a:rPr>
              <a:t>Focused on “best practice”</a:t>
            </a:r>
          </a:p>
          <a:p>
            <a:r>
              <a:rPr lang="en-US" dirty="0">
                <a:latin typeface="+mj-lt"/>
              </a:rPr>
              <a:t>Not one-size-fits-all</a:t>
            </a:r>
          </a:p>
          <a:p>
            <a:endParaRPr lang="en-US" dirty="0"/>
          </a:p>
        </p:txBody>
      </p:sp>
      <p:pic>
        <p:nvPicPr>
          <p:cNvPr id="4" name="Picture 3" descr="A person raising her hand to a group of people&#10;&#10;Description automatically generated with medium confidence">
            <a:extLst>
              <a:ext uri="{FF2B5EF4-FFF2-40B4-BE49-F238E27FC236}">
                <a16:creationId xmlns:a16="http://schemas.microsoft.com/office/drawing/2014/main" id="{30760D91-CAB6-53CA-D6CA-558529F4209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97090" y="3257550"/>
            <a:ext cx="3733800" cy="2489200"/>
          </a:xfrm>
          <a:prstGeom prst="rect">
            <a:avLst/>
          </a:prstGeom>
        </p:spPr>
      </p:pic>
    </p:spTree>
    <p:extLst>
      <p:ext uri="{BB962C8B-B14F-4D97-AF65-F5344CB8AC3E}">
        <p14:creationId xmlns:p14="http://schemas.microsoft.com/office/powerpoint/2010/main" val="37933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At-Will Employment</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p:txBody>
          <a:bodyPr>
            <a:normAutofit/>
          </a:bodyPr>
          <a:lstStyle/>
          <a:p>
            <a:r>
              <a:rPr lang="en-US" dirty="0">
                <a:latin typeface="+mj-lt"/>
              </a:rPr>
              <a:t>Any reason, right?</a:t>
            </a:r>
          </a:p>
          <a:p>
            <a:pPr lvl="1"/>
            <a:r>
              <a:rPr lang="en-US" sz="2800" dirty="0">
                <a:latin typeface="+mj-lt"/>
              </a:rPr>
              <a:t>Good, bad, no reason at all</a:t>
            </a:r>
          </a:p>
        </p:txBody>
      </p:sp>
      <p:pic>
        <p:nvPicPr>
          <p:cNvPr id="4" name="Picture 3">
            <a:extLst>
              <a:ext uri="{FF2B5EF4-FFF2-40B4-BE49-F238E27FC236}">
                <a16:creationId xmlns:a16="http://schemas.microsoft.com/office/drawing/2014/main" id="{2C00C63B-FC50-1267-EC79-8B5775CFB338}"/>
              </a:ext>
            </a:extLst>
          </p:cNvPr>
          <p:cNvPicPr>
            <a:picLocks noChangeAspect="1"/>
          </p:cNvPicPr>
          <p:nvPr/>
        </p:nvPicPr>
        <p:blipFill>
          <a:blip r:embed="rId2"/>
          <a:stretch>
            <a:fillRect/>
          </a:stretch>
        </p:blipFill>
        <p:spPr>
          <a:xfrm>
            <a:off x="7606562" y="3253467"/>
            <a:ext cx="4413818" cy="2482773"/>
          </a:xfrm>
          <a:prstGeom prst="rect">
            <a:avLst/>
          </a:prstGeom>
          <a:noFill/>
        </p:spPr>
      </p:pic>
    </p:spTree>
    <p:extLst>
      <p:ext uri="{BB962C8B-B14F-4D97-AF65-F5344CB8AC3E}">
        <p14:creationId xmlns:p14="http://schemas.microsoft.com/office/powerpoint/2010/main" val="114321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Unlawful Reasons*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a:xfrm>
            <a:off x="1377950" y="1825625"/>
            <a:ext cx="4048065" cy="3921125"/>
          </a:xfrm>
        </p:spPr>
        <p:txBody>
          <a:bodyPr>
            <a:normAutofit lnSpcReduction="10000"/>
          </a:bodyPr>
          <a:lstStyle/>
          <a:p>
            <a:r>
              <a:rPr lang="en-US" dirty="0">
                <a:latin typeface="+mj-lt"/>
              </a:rPr>
              <a:t>Race</a:t>
            </a:r>
          </a:p>
          <a:p>
            <a:r>
              <a:rPr lang="en-US" dirty="0">
                <a:latin typeface="+mj-lt"/>
              </a:rPr>
              <a:t>Color</a:t>
            </a:r>
          </a:p>
          <a:p>
            <a:r>
              <a:rPr lang="en-US" dirty="0">
                <a:latin typeface="+mj-lt"/>
              </a:rPr>
              <a:t>Religion</a:t>
            </a:r>
          </a:p>
          <a:p>
            <a:r>
              <a:rPr lang="en-US" dirty="0">
                <a:latin typeface="+mj-lt"/>
              </a:rPr>
              <a:t>Sex/Sexual Orientation</a:t>
            </a:r>
          </a:p>
          <a:p>
            <a:r>
              <a:rPr lang="en-US" dirty="0">
                <a:latin typeface="+mj-lt"/>
              </a:rPr>
              <a:t>Gender/Gender Identity</a:t>
            </a:r>
          </a:p>
          <a:p>
            <a:r>
              <a:rPr lang="en-US" dirty="0">
                <a:latin typeface="+mj-lt"/>
              </a:rPr>
              <a:t>Age</a:t>
            </a:r>
          </a:p>
          <a:p>
            <a:endParaRPr lang="en-US" dirty="0">
              <a:latin typeface="+mj-lt"/>
            </a:endParaRPr>
          </a:p>
          <a:p>
            <a:pPr marL="0" indent="0">
              <a:buNone/>
            </a:pPr>
            <a:r>
              <a:rPr lang="en-US" sz="2400" dirty="0">
                <a:latin typeface="+mj-lt"/>
              </a:rPr>
              <a:t>*Independent contractors</a:t>
            </a:r>
          </a:p>
        </p:txBody>
      </p:sp>
      <p:pic>
        <p:nvPicPr>
          <p:cNvPr id="4" name="Picture 3">
            <a:extLst>
              <a:ext uri="{FF2B5EF4-FFF2-40B4-BE49-F238E27FC236}">
                <a16:creationId xmlns:a16="http://schemas.microsoft.com/office/drawing/2014/main" id="{44863391-4389-B1D7-4172-0636FA9B7013}"/>
              </a:ext>
            </a:extLst>
          </p:cNvPr>
          <p:cNvPicPr>
            <a:picLocks noChangeAspect="1"/>
          </p:cNvPicPr>
          <p:nvPr/>
        </p:nvPicPr>
        <p:blipFill rotWithShape="1">
          <a:blip r:embed="rId2"/>
          <a:srcRect l="9527" r="26290" b="1"/>
          <a:stretch/>
        </p:blipFill>
        <p:spPr>
          <a:xfrm>
            <a:off x="8260062" y="2527540"/>
            <a:ext cx="3759589" cy="3219210"/>
          </a:xfrm>
          <a:prstGeom prst="rect">
            <a:avLst/>
          </a:prstGeom>
          <a:noFill/>
        </p:spPr>
      </p:pic>
      <p:sp>
        <p:nvSpPr>
          <p:cNvPr id="5" name="Content Placeholder 2">
            <a:extLst>
              <a:ext uri="{FF2B5EF4-FFF2-40B4-BE49-F238E27FC236}">
                <a16:creationId xmlns:a16="http://schemas.microsoft.com/office/drawing/2014/main" id="{E0E0439A-A3BD-4E4E-958D-1F7D917762FB}"/>
              </a:ext>
            </a:extLst>
          </p:cNvPr>
          <p:cNvSpPr txBox="1">
            <a:spLocks/>
          </p:cNvSpPr>
          <p:nvPr/>
        </p:nvSpPr>
        <p:spPr>
          <a:xfrm>
            <a:off x="5310155" y="1825625"/>
            <a:ext cx="5292726" cy="3921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Disability</a:t>
            </a:r>
          </a:p>
          <a:p>
            <a:r>
              <a:rPr lang="en-US" dirty="0">
                <a:latin typeface="+mj-lt"/>
              </a:rPr>
              <a:t>National Origin</a:t>
            </a:r>
          </a:p>
          <a:p>
            <a:r>
              <a:rPr lang="en-US" dirty="0">
                <a:latin typeface="+mj-lt"/>
              </a:rPr>
              <a:t>Citizenship</a:t>
            </a:r>
          </a:p>
          <a:p>
            <a:r>
              <a:rPr lang="en-US" dirty="0">
                <a:latin typeface="+mj-lt"/>
              </a:rPr>
              <a:t>Military Service</a:t>
            </a:r>
          </a:p>
          <a:p>
            <a:r>
              <a:rPr lang="en-US" dirty="0">
                <a:latin typeface="+mj-lt"/>
              </a:rPr>
              <a:t>Retaliation</a:t>
            </a:r>
          </a:p>
          <a:p>
            <a:r>
              <a:rPr lang="en-US" dirty="0">
                <a:latin typeface="+mj-lt"/>
              </a:rPr>
              <a:t>…</a:t>
            </a:r>
          </a:p>
        </p:txBody>
      </p:sp>
    </p:spTree>
    <p:extLst>
      <p:ext uri="{BB962C8B-B14F-4D97-AF65-F5344CB8AC3E}">
        <p14:creationId xmlns:p14="http://schemas.microsoft.com/office/powerpoint/2010/main" val="177246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Legal Considerations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p:txBody>
          <a:bodyPr>
            <a:normAutofit/>
          </a:bodyPr>
          <a:lstStyle/>
          <a:p>
            <a:r>
              <a:rPr lang="en-US" dirty="0">
                <a:latin typeface="+mj-lt"/>
              </a:rPr>
              <a:t>How does employment at-will relate to recruiting, interviewing, and hiring?</a:t>
            </a:r>
          </a:p>
          <a:p>
            <a:pPr lvl="1"/>
            <a:r>
              <a:rPr lang="en-US" sz="2800" dirty="0">
                <a:latin typeface="+mj-lt"/>
              </a:rPr>
              <a:t>Discrimination claims</a:t>
            </a:r>
          </a:p>
          <a:p>
            <a:pPr lvl="1"/>
            <a:r>
              <a:rPr lang="en-US" sz="2800" dirty="0">
                <a:latin typeface="+mj-lt"/>
              </a:rPr>
              <a:t>Negligent hiring and retention claims</a:t>
            </a:r>
          </a:p>
        </p:txBody>
      </p:sp>
    </p:spTree>
    <p:extLst>
      <p:ext uri="{BB962C8B-B14F-4D97-AF65-F5344CB8AC3E}">
        <p14:creationId xmlns:p14="http://schemas.microsoft.com/office/powerpoint/2010/main" val="331725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C1BA48-061D-4A3F-914F-E30772334F95}"/>
              </a:ext>
            </a:extLst>
          </p:cNvPr>
          <p:cNvPicPr>
            <a:picLocks noGrp="1" noChangeAspect="1"/>
          </p:cNvPicPr>
          <p:nvPr>
            <p:ph sz="half" idx="1"/>
          </p:nvPr>
        </p:nvPicPr>
        <p:blipFill>
          <a:blip r:embed="rId2"/>
          <a:stretch>
            <a:fillRect/>
          </a:stretch>
        </p:blipFill>
        <p:spPr>
          <a:xfrm>
            <a:off x="1324063" y="1017917"/>
            <a:ext cx="10686962" cy="4648829"/>
          </a:xfrm>
          <a:prstGeom prst="rect">
            <a:avLst/>
          </a:prstGeom>
          <a:noFill/>
        </p:spPr>
      </p:pic>
    </p:spTree>
    <p:extLst>
      <p:ext uri="{BB962C8B-B14F-4D97-AF65-F5344CB8AC3E}">
        <p14:creationId xmlns:p14="http://schemas.microsoft.com/office/powerpoint/2010/main" val="385427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Beginning the Process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a:xfrm>
            <a:off x="1205935" y="1712029"/>
            <a:ext cx="5792394" cy="3921125"/>
          </a:xfrm>
        </p:spPr>
        <p:txBody>
          <a:bodyPr>
            <a:noAutofit/>
          </a:bodyPr>
          <a:lstStyle/>
          <a:p>
            <a:r>
              <a:rPr lang="en-US" dirty="0">
                <a:latin typeface="+mj-lt"/>
              </a:rPr>
              <a:t>Establish recruiting objectives</a:t>
            </a:r>
          </a:p>
          <a:p>
            <a:r>
              <a:rPr lang="en-US" dirty="0">
                <a:latin typeface="+mj-lt"/>
              </a:rPr>
              <a:t>Identify requirements/opportunities</a:t>
            </a:r>
          </a:p>
          <a:p>
            <a:r>
              <a:rPr lang="en-US" dirty="0">
                <a:latin typeface="+mj-lt"/>
              </a:rPr>
              <a:t>Determine appropriate sources</a:t>
            </a:r>
          </a:p>
          <a:p>
            <a:pPr lvl="1"/>
            <a:r>
              <a:rPr lang="en-US" sz="2800" dirty="0">
                <a:latin typeface="+mj-lt"/>
              </a:rPr>
              <a:t>Referrals!</a:t>
            </a:r>
          </a:p>
          <a:p>
            <a:r>
              <a:rPr lang="en-US" dirty="0">
                <a:latin typeface="+mj-lt"/>
              </a:rPr>
              <a:t>Job posting</a:t>
            </a:r>
          </a:p>
          <a:p>
            <a:pPr lvl="1"/>
            <a:r>
              <a:rPr lang="en-US" sz="2800" dirty="0">
                <a:latin typeface="+mj-lt"/>
              </a:rPr>
              <a:t>Know exactly what job requires</a:t>
            </a:r>
          </a:p>
          <a:p>
            <a:pPr lvl="1"/>
            <a:r>
              <a:rPr lang="en-US" sz="2800" dirty="0">
                <a:latin typeface="+mj-lt"/>
              </a:rPr>
              <a:t>Job description</a:t>
            </a:r>
          </a:p>
          <a:p>
            <a:pPr lvl="1"/>
            <a:r>
              <a:rPr lang="en-US" sz="2800" dirty="0">
                <a:latin typeface="+mj-lt"/>
              </a:rPr>
              <a:t>Closing date?</a:t>
            </a:r>
          </a:p>
        </p:txBody>
      </p:sp>
      <p:pic>
        <p:nvPicPr>
          <p:cNvPr id="4" name="Picture 3">
            <a:extLst>
              <a:ext uri="{FF2B5EF4-FFF2-40B4-BE49-F238E27FC236}">
                <a16:creationId xmlns:a16="http://schemas.microsoft.com/office/drawing/2014/main" id="{D79F7465-A535-9474-B2AB-F0D57C89D021}"/>
              </a:ext>
            </a:extLst>
          </p:cNvPr>
          <p:cNvPicPr>
            <a:picLocks noChangeAspect="1"/>
          </p:cNvPicPr>
          <p:nvPr/>
        </p:nvPicPr>
        <p:blipFill rotWithShape="1">
          <a:blip r:embed="rId2"/>
          <a:srcRect l="4613" r="26289" b="-1"/>
          <a:stretch/>
        </p:blipFill>
        <p:spPr>
          <a:xfrm>
            <a:off x="7073663" y="1911169"/>
            <a:ext cx="4572045" cy="3721985"/>
          </a:xfrm>
          <a:prstGeom prst="rect">
            <a:avLst/>
          </a:prstGeom>
          <a:noFill/>
        </p:spPr>
      </p:pic>
    </p:spTree>
    <p:extLst>
      <p:ext uri="{BB962C8B-B14F-4D97-AF65-F5344CB8AC3E}">
        <p14:creationId xmlns:p14="http://schemas.microsoft.com/office/powerpoint/2010/main" val="30937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295F-7B2F-5168-FA40-07B87421CEC3}"/>
              </a:ext>
            </a:extLst>
          </p:cNvPr>
          <p:cNvSpPr>
            <a:spLocks noGrp="1"/>
          </p:cNvSpPr>
          <p:nvPr>
            <p:ph type="title"/>
          </p:nvPr>
        </p:nvSpPr>
        <p:spPr/>
        <p:txBody>
          <a:bodyPr/>
          <a:lstStyle/>
          <a:p>
            <a:r>
              <a:rPr lang="en-US" b="1" dirty="0"/>
              <a:t>Job Descriptions</a:t>
            </a:r>
          </a:p>
        </p:txBody>
      </p:sp>
      <p:sp>
        <p:nvSpPr>
          <p:cNvPr id="3" name="Content Placeholder 2">
            <a:extLst>
              <a:ext uri="{FF2B5EF4-FFF2-40B4-BE49-F238E27FC236}">
                <a16:creationId xmlns:a16="http://schemas.microsoft.com/office/drawing/2014/main" id="{747B3598-3B2C-131D-8070-891AF0130BF0}"/>
              </a:ext>
            </a:extLst>
          </p:cNvPr>
          <p:cNvSpPr>
            <a:spLocks noGrp="1"/>
          </p:cNvSpPr>
          <p:nvPr>
            <p:ph idx="1"/>
          </p:nvPr>
        </p:nvSpPr>
        <p:spPr/>
        <p:txBody>
          <a:bodyPr/>
          <a:lstStyle/>
          <a:p>
            <a:r>
              <a:rPr lang="en-US" dirty="0">
                <a:latin typeface="+mj-lt"/>
              </a:rPr>
              <a:t>Essential duties/key responsibilities</a:t>
            </a:r>
          </a:p>
          <a:p>
            <a:r>
              <a:rPr lang="en-US" dirty="0">
                <a:latin typeface="+mj-lt"/>
              </a:rPr>
              <a:t>Qualifications</a:t>
            </a:r>
          </a:p>
          <a:p>
            <a:r>
              <a:rPr lang="en-US" dirty="0">
                <a:latin typeface="+mj-lt"/>
              </a:rPr>
              <a:t>Ensures people know their job functions</a:t>
            </a:r>
          </a:p>
          <a:p>
            <a:r>
              <a:rPr lang="en-US" dirty="0">
                <a:latin typeface="+mj-lt"/>
              </a:rPr>
              <a:t>“Ideal candidate”</a:t>
            </a:r>
          </a:p>
          <a:p>
            <a:r>
              <a:rPr lang="en-US" dirty="0">
                <a:latin typeface="+mj-lt"/>
              </a:rPr>
              <a:t>Used for evaluating job performance</a:t>
            </a:r>
          </a:p>
        </p:txBody>
      </p:sp>
    </p:spTree>
    <p:extLst>
      <p:ext uri="{BB962C8B-B14F-4D97-AF65-F5344CB8AC3E}">
        <p14:creationId xmlns:p14="http://schemas.microsoft.com/office/powerpoint/2010/main" val="1035220733"/>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MISBO">
      <a:majorFont>
        <a:latin typeface="panton"/>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 Webinar Presentation Template" id="{9B20EFF6-D007-425E-94E7-7D9455836994}" vid="{BE96FE84-BCE4-46D5-A445-BB6C52D5E2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Facilities Conference Presentation Template</Template>
  <TotalTime>332</TotalTime>
  <Words>931</Words>
  <Application>Microsoft Office PowerPoint</Application>
  <PresentationFormat>Widescreen</PresentationFormat>
  <Paragraphs>167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Cambria</vt:lpstr>
      <vt:lpstr>Lora</vt:lpstr>
      <vt:lpstr>Lora</vt:lpstr>
      <vt:lpstr>panton</vt:lpstr>
      <vt:lpstr>panton</vt:lpstr>
      <vt:lpstr>Office Theme</vt:lpstr>
      <vt:lpstr> Good Hiring Practices  </vt:lpstr>
      <vt:lpstr>Today’s Session: Good Hiring Practices</vt:lpstr>
      <vt:lpstr>Program Reminders</vt:lpstr>
      <vt:lpstr>At-Will Employment</vt:lpstr>
      <vt:lpstr>Unlawful Reasons*</vt:lpstr>
      <vt:lpstr>Legal Considerations</vt:lpstr>
      <vt:lpstr>PowerPoint Presentation</vt:lpstr>
      <vt:lpstr>Beginning the Process</vt:lpstr>
      <vt:lpstr>Job Descriptions</vt:lpstr>
      <vt:lpstr>Application Process</vt:lpstr>
      <vt:lpstr>Reviewing Applications</vt:lpstr>
      <vt:lpstr>The Interview</vt:lpstr>
      <vt:lpstr>The Interview</vt:lpstr>
      <vt:lpstr>Virtual Interviews</vt:lpstr>
      <vt:lpstr>The Interview Questions</vt:lpstr>
      <vt:lpstr>So…What Can You Ask?</vt:lpstr>
      <vt:lpstr>Basic Question Types</vt:lpstr>
      <vt:lpstr>PowerPoint Presentation</vt:lpstr>
      <vt:lpstr>Common Interview Mistakes</vt:lpstr>
      <vt:lpstr>1-Minute Reflection</vt:lpstr>
      <vt:lpstr>Post-Interview</vt:lpstr>
      <vt:lpstr>Considerations for Hiring Minors</vt:lpstr>
      <vt:lpstr>Restrictions on Work Days/Hours</vt:lpstr>
      <vt:lpstr>Considerations for Seasonal Employees</vt:lpstr>
      <vt:lpstr>Effective Orientation</vt:lpstr>
      <vt:lpstr>2-Minute Reflection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Calfo</dc:creator>
  <cp:lastModifiedBy>Rubin, Jenna</cp:lastModifiedBy>
  <cp:revision>17</cp:revision>
  <dcterms:created xsi:type="dcterms:W3CDTF">2020-01-13T20:23:48Z</dcterms:created>
  <dcterms:modified xsi:type="dcterms:W3CDTF">2024-01-31T02:51:28Z</dcterms:modified>
</cp:coreProperties>
</file>