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Saira Condensed" pitchFamily="2" charset="77"/>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ZZGQCPAdWmJbc8XqS45MqYCxW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2"/>
    <p:restoredTop sz="94697"/>
  </p:normalViewPr>
  <p:slideViewPr>
    <p:cSldViewPr snapToGrid="0">
      <p:cViewPr varScale="1">
        <p:scale>
          <a:sx n="119" d="100"/>
          <a:sy n="119" d="100"/>
        </p:scale>
        <p:origin x="368"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b58068f56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g2b58068f5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b5d65df1c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g2b5d65df1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5d65df1c9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5" name="Google Shape;185;g2b5d65df1c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5" name="Google Shape;23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b5d65df1c9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g2b5d65df1c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a:spLocks noGrp="1"/>
          </p:cNvSpPr>
          <p:nvPr>
            <p:ph type="pic" idx="2"/>
          </p:nvPr>
        </p:nvSpPr>
        <p:spPr>
          <a:xfrm>
            <a:off x="5183188" y="987425"/>
            <a:ext cx="6172200" cy="4873625"/>
          </a:xfrm>
          <a:prstGeom prst="rect">
            <a:avLst/>
          </a:prstGeom>
          <a:noFill/>
          <a:ln>
            <a:noFill/>
          </a:ln>
        </p:spPr>
      </p:sp>
      <p:sp>
        <p:nvSpPr>
          <p:cNvPr id="64" name="Google Shape;64;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jferrelli@portergaud.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85" name="Google Shape;85;p1"/>
          <p:cNvSpPr txBox="1"/>
          <p:nvPr/>
        </p:nvSpPr>
        <p:spPr>
          <a:xfrm>
            <a:off x="500842" y="727293"/>
            <a:ext cx="10972800" cy="4524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7A222E"/>
                </a:solidFill>
                <a:latin typeface="Saira Condensed"/>
                <a:ea typeface="Saira Condensed"/>
                <a:cs typeface="Saira Condensed"/>
                <a:sym typeface="Saira Condensed"/>
              </a:rPr>
              <a:t>Who owns - what – when?</a:t>
            </a:r>
            <a:endParaRPr/>
          </a:p>
          <a:p>
            <a:pPr marL="0" marR="0" lvl="0" indent="0" algn="ctr" rtl="0">
              <a:lnSpc>
                <a:spcPct val="100000"/>
              </a:lnSpc>
              <a:spcBef>
                <a:spcPts val="0"/>
              </a:spcBef>
              <a:spcAft>
                <a:spcPts val="0"/>
              </a:spcAft>
              <a:buClr>
                <a:srgbClr val="000000"/>
              </a:buClr>
              <a:buSzPts val="7200"/>
              <a:buFont typeface="Arial"/>
              <a:buNone/>
            </a:pPr>
            <a:endParaRPr sz="7200" b="1" i="0" u="none" strike="noStrike" cap="none">
              <a:solidFill>
                <a:srgbClr val="7A222E"/>
              </a:solidFill>
              <a:latin typeface="Saira Condensed"/>
              <a:ea typeface="Saira Condensed"/>
              <a:cs typeface="Saira Condensed"/>
              <a:sym typeface="Saira Condensed"/>
            </a:endParaRPr>
          </a:p>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7A222E"/>
                </a:solidFill>
                <a:latin typeface="Saira Condensed"/>
                <a:ea typeface="Saira Condensed"/>
                <a:cs typeface="Saira Condensed"/>
                <a:sym typeface="Saira Condensed"/>
              </a:rPr>
              <a:t>February 5, 2024</a:t>
            </a:r>
            <a:endParaRPr/>
          </a:p>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7A222E"/>
                </a:solidFill>
                <a:latin typeface="Saira Condensed"/>
                <a:ea typeface="Saira Condensed"/>
                <a:cs typeface="Saira Condensed"/>
                <a:sym typeface="Saira Condensed"/>
              </a:rPr>
              <a:t>Chattanooga, TN</a:t>
            </a:r>
            <a:endParaRPr sz="7200" b="1" i="0" u="none" strike="noStrike" cap="none">
              <a:solidFill>
                <a:srgbClr val="7A222E"/>
              </a:solidFill>
              <a:latin typeface="Saira Condensed"/>
              <a:ea typeface="Saira Condensed"/>
              <a:cs typeface="Saira Condensed"/>
              <a:sym typeface="Saira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0" descr="A black screen with a black background&#10;&#10;Description automatically generated"/>
          <p:cNvPicPr preferRelativeResize="0"/>
          <p:nvPr/>
        </p:nvPicPr>
        <p:blipFill rotWithShape="1">
          <a:blip r:embed="rId3">
            <a:alphaModFix/>
          </a:blip>
          <a:srcRect/>
          <a:stretch/>
        </p:blipFill>
        <p:spPr>
          <a:xfrm>
            <a:off x="0" y="0"/>
            <a:ext cx="12192000" cy="6882378"/>
          </a:xfrm>
          <a:prstGeom prst="rect">
            <a:avLst/>
          </a:prstGeom>
          <a:noFill/>
          <a:ln>
            <a:noFill/>
          </a:ln>
        </p:spPr>
      </p:pic>
      <p:sp>
        <p:nvSpPr>
          <p:cNvPr id="151" name="Google Shape;151;p10"/>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10"/>
          <p:cNvSpPr txBox="1"/>
          <p:nvPr/>
        </p:nvSpPr>
        <p:spPr>
          <a:xfrm>
            <a:off x="1908884" y="654908"/>
            <a:ext cx="9216571" cy="4462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sng" strike="noStrike" cap="none" dirty="0">
                <a:solidFill>
                  <a:srgbClr val="000000"/>
                </a:solidFill>
                <a:latin typeface="Arial"/>
                <a:ea typeface="Arial"/>
                <a:cs typeface="Arial"/>
                <a:sym typeface="Arial"/>
              </a:rPr>
              <a:t>Porter-Gaud Auxiliary Mission Statement</a:t>
            </a: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US" sz="3200" b="0" i="0" u="none" strike="noStrike" cap="none" dirty="0">
                <a:solidFill>
                  <a:srgbClr val="000000"/>
                </a:solidFill>
                <a:latin typeface="Arial"/>
                <a:ea typeface="Arial"/>
                <a:cs typeface="Arial"/>
                <a:sym typeface="Arial"/>
              </a:rPr>
            </a:br>
            <a:r>
              <a:rPr lang="en-US" sz="3200" b="0" i="0" u="none" strike="noStrike" cap="none" dirty="0">
                <a:solidFill>
                  <a:srgbClr val="000000"/>
                </a:solidFill>
                <a:latin typeface="Arial"/>
                <a:ea typeface="Arial"/>
                <a:cs typeface="Arial"/>
                <a:sym typeface="Arial"/>
              </a:rPr>
              <a:t>We believe in building self-esteem and character, while making new friends with lasting memories.  Experience something new or enhance your everyday skills, whichever path you take, our main goal is for our students to grow and have fun!</a:t>
            </a: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US" sz="1400" b="0" i="0" u="none" strike="noStrike" cap="none" dirty="0">
                <a:solidFill>
                  <a:srgbClr val="000000"/>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2"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159" name="Google Shape;159;p12"/>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12"/>
          <p:cNvSpPr txBox="1"/>
          <p:nvPr/>
        </p:nvSpPr>
        <p:spPr>
          <a:xfrm>
            <a:off x="4466693" y="452283"/>
            <a:ext cx="3548082"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u="sng" dirty="0">
                <a:solidFill>
                  <a:schemeClr val="dk1"/>
                </a:solidFill>
              </a:rPr>
              <a:t>Camp Cyclone</a:t>
            </a:r>
            <a:endParaRPr sz="2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dirty="0"/>
          </a:p>
        </p:txBody>
      </p:sp>
      <p:pic>
        <p:nvPicPr>
          <p:cNvPr id="161" name="Google Shape;161;p12"/>
          <p:cNvPicPr preferRelativeResize="0"/>
          <p:nvPr/>
        </p:nvPicPr>
        <p:blipFill>
          <a:blip r:embed="rId4">
            <a:alphaModFix/>
          </a:blip>
          <a:stretch>
            <a:fillRect/>
          </a:stretch>
        </p:blipFill>
        <p:spPr>
          <a:xfrm>
            <a:off x="0" y="2417600"/>
            <a:ext cx="3126050" cy="3574000"/>
          </a:xfrm>
          <a:prstGeom prst="rect">
            <a:avLst/>
          </a:prstGeom>
          <a:noFill/>
          <a:ln>
            <a:noFill/>
          </a:ln>
        </p:spPr>
      </p:pic>
      <p:pic>
        <p:nvPicPr>
          <p:cNvPr id="162" name="Google Shape;162;p12"/>
          <p:cNvPicPr preferRelativeResize="0"/>
          <p:nvPr/>
        </p:nvPicPr>
        <p:blipFill>
          <a:blip r:embed="rId5">
            <a:alphaModFix/>
          </a:blip>
          <a:stretch>
            <a:fillRect/>
          </a:stretch>
        </p:blipFill>
        <p:spPr>
          <a:xfrm>
            <a:off x="3126050" y="2417600"/>
            <a:ext cx="5357441" cy="3574000"/>
          </a:xfrm>
          <a:prstGeom prst="rect">
            <a:avLst/>
          </a:prstGeom>
          <a:noFill/>
          <a:ln>
            <a:noFill/>
          </a:ln>
        </p:spPr>
      </p:pic>
      <p:pic>
        <p:nvPicPr>
          <p:cNvPr id="163" name="Google Shape;163;p12"/>
          <p:cNvPicPr preferRelativeResize="0"/>
          <p:nvPr/>
        </p:nvPicPr>
        <p:blipFill>
          <a:blip r:embed="rId6">
            <a:alphaModFix/>
          </a:blip>
          <a:stretch>
            <a:fillRect/>
          </a:stretch>
        </p:blipFill>
        <p:spPr>
          <a:xfrm>
            <a:off x="8014775" y="2400850"/>
            <a:ext cx="4177226" cy="357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g2b58068f56c_0_0" descr="A black screen with a black background&#10;&#10;Description automatically generated"/>
          <p:cNvPicPr preferRelativeResize="0"/>
          <p:nvPr/>
        </p:nvPicPr>
        <p:blipFill rotWithShape="1">
          <a:blip r:embed="rId3">
            <a:alphaModFix/>
          </a:blip>
          <a:srcRect/>
          <a:stretch/>
        </p:blipFill>
        <p:spPr>
          <a:xfrm>
            <a:off x="0" y="-24378"/>
            <a:ext cx="12191999" cy="6882377"/>
          </a:xfrm>
          <a:prstGeom prst="rect">
            <a:avLst/>
          </a:prstGeom>
          <a:noFill/>
          <a:ln>
            <a:noFill/>
          </a:ln>
        </p:spPr>
      </p:pic>
      <p:sp>
        <p:nvSpPr>
          <p:cNvPr id="170" name="Google Shape;170;g2b58068f56c_0_0"/>
          <p:cNvSpPr txBox="1"/>
          <p:nvPr/>
        </p:nvSpPr>
        <p:spPr>
          <a:xfrm>
            <a:off x="14210270" y="654908"/>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F833D4A-8771-BCF1-8E15-01B1055BFD9C}"/>
              </a:ext>
            </a:extLst>
          </p:cNvPr>
          <p:cNvPicPr>
            <a:picLocks noChangeAspect="1"/>
          </p:cNvPicPr>
          <p:nvPr/>
        </p:nvPicPr>
        <p:blipFill>
          <a:blip r:embed="rId4"/>
          <a:stretch>
            <a:fillRect/>
          </a:stretch>
        </p:blipFill>
        <p:spPr>
          <a:xfrm>
            <a:off x="2134494" y="0"/>
            <a:ext cx="8144173" cy="629322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2b5d65df1c9_0_0" descr="A black screen with a black background&#10;&#10;Description automatically generated"/>
          <p:cNvPicPr preferRelativeResize="0"/>
          <p:nvPr/>
        </p:nvPicPr>
        <p:blipFill rotWithShape="1">
          <a:blip r:embed="rId3">
            <a:alphaModFix/>
          </a:blip>
          <a:srcRect/>
          <a:stretch/>
        </p:blipFill>
        <p:spPr>
          <a:xfrm>
            <a:off x="0" y="0"/>
            <a:ext cx="12191999" cy="6882377"/>
          </a:xfrm>
          <a:prstGeom prst="rect">
            <a:avLst/>
          </a:prstGeom>
          <a:noFill/>
          <a:ln>
            <a:noFill/>
          </a:ln>
        </p:spPr>
      </p:pic>
      <p:sp>
        <p:nvSpPr>
          <p:cNvPr id="178" name="Google Shape;178;g2b5d65df1c9_0_0"/>
          <p:cNvSpPr txBox="1"/>
          <p:nvPr/>
        </p:nvSpPr>
        <p:spPr>
          <a:xfrm>
            <a:off x="14210270" y="654908"/>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g2b5d65df1c9_0_0"/>
          <p:cNvSpPr txBox="1"/>
          <p:nvPr/>
        </p:nvSpPr>
        <p:spPr>
          <a:xfrm>
            <a:off x="1966252" y="384971"/>
            <a:ext cx="31716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Space Utilization</a:t>
            </a:r>
            <a:endParaRPr dirty="0"/>
          </a:p>
          <a:p>
            <a:pPr marL="457200" marR="0" lvl="0" indent="0" algn="l" rtl="0">
              <a:lnSpc>
                <a:spcPct val="100000"/>
              </a:lnSpc>
              <a:spcBef>
                <a:spcPts val="0"/>
              </a:spcBef>
              <a:spcAft>
                <a:spcPts val="0"/>
              </a:spcAft>
              <a:buNone/>
            </a:pPr>
            <a:endParaRPr dirty="0"/>
          </a:p>
        </p:txBody>
      </p:sp>
      <p:pic>
        <p:nvPicPr>
          <p:cNvPr id="180" name="Google Shape;180;g2b5d65df1c9_0_0"/>
          <p:cNvPicPr preferRelativeResize="0"/>
          <p:nvPr/>
        </p:nvPicPr>
        <p:blipFill>
          <a:blip r:embed="rId4">
            <a:alphaModFix/>
          </a:blip>
          <a:stretch>
            <a:fillRect/>
          </a:stretch>
        </p:blipFill>
        <p:spPr>
          <a:xfrm>
            <a:off x="7580875" y="938400"/>
            <a:ext cx="3591702" cy="4788951"/>
          </a:xfrm>
          <a:prstGeom prst="rect">
            <a:avLst/>
          </a:prstGeom>
          <a:noFill/>
          <a:ln>
            <a:noFill/>
          </a:ln>
        </p:spPr>
      </p:pic>
      <p:pic>
        <p:nvPicPr>
          <p:cNvPr id="181" name="Google Shape;181;g2b5d65df1c9_0_0"/>
          <p:cNvPicPr preferRelativeResize="0"/>
          <p:nvPr/>
        </p:nvPicPr>
        <p:blipFill>
          <a:blip r:embed="rId5">
            <a:alphaModFix/>
          </a:blip>
          <a:stretch>
            <a:fillRect/>
          </a:stretch>
        </p:blipFill>
        <p:spPr>
          <a:xfrm>
            <a:off x="102988" y="1932728"/>
            <a:ext cx="4275425" cy="3206600"/>
          </a:xfrm>
          <a:prstGeom prst="rect">
            <a:avLst/>
          </a:prstGeom>
          <a:noFill/>
          <a:ln>
            <a:noFill/>
          </a:ln>
        </p:spPr>
      </p:pic>
      <p:pic>
        <p:nvPicPr>
          <p:cNvPr id="182" name="Google Shape;182;g2b5d65df1c9_0_0"/>
          <p:cNvPicPr preferRelativeResize="0"/>
          <p:nvPr/>
        </p:nvPicPr>
        <p:blipFill>
          <a:blip r:embed="rId6">
            <a:alphaModFix/>
          </a:blip>
          <a:stretch>
            <a:fillRect/>
          </a:stretch>
        </p:blipFill>
        <p:spPr>
          <a:xfrm>
            <a:off x="3907325" y="1309342"/>
            <a:ext cx="3892240" cy="29383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g2b5d65df1c9_0_10"/>
          <p:cNvPicPr preferRelativeResize="0"/>
          <p:nvPr/>
        </p:nvPicPr>
        <p:blipFill rotWithShape="1">
          <a:blip r:embed="rId3">
            <a:alphaModFix/>
          </a:blip>
          <a:srcRect t="31135" b="31138"/>
          <a:stretch/>
        </p:blipFill>
        <p:spPr>
          <a:xfrm>
            <a:off x="5283000" y="2632000"/>
            <a:ext cx="6501249" cy="3669948"/>
          </a:xfrm>
          <a:prstGeom prst="rect">
            <a:avLst/>
          </a:prstGeom>
          <a:noFill/>
          <a:ln>
            <a:noFill/>
          </a:ln>
        </p:spPr>
      </p:pic>
      <p:sp>
        <p:nvSpPr>
          <p:cNvPr id="189" name="Google Shape;189;g2b5d65df1c9_0_10"/>
          <p:cNvSpPr txBox="1"/>
          <p:nvPr/>
        </p:nvSpPr>
        <p:spPr>
          <a:xfrm>
            <a:off x="14210270" y="654908"/>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g2b5d65df1c9_0_10"/>
          <p:cNvSpPr txBox="1"/>
          <p:nvPr/>
        </p:nvSpPr>
        <p:spPr>
          <a:xfrm>
            <a:off x="6601474" y="1256396"/>
            <a:ext cx="38643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Classroom</a:t>
            </a:r>
            <a:r>
              <a:rPr lang="en-US" sz="2800" dirty="0"/>
              <a:t> ownership</a:t>
            </a:r>
            <a:endParaRPr dirty="0"/>
          </a:p>
          <a:p>
            <a:pPr marL="0" marR="0" lvl="0" indent="0" algn="l" rtl="0">
              <a:lnSpc>
                <a:spcPct val="100000"/>
              </a:lnSpc>
              <a:spcBef>
                <a:spcPts val="0"/>
              </a:spcBef>
              <a:spcAft>
                <a:spcPts val="0"/>
              </a:spcAft>
              <a:buNone/>
            </a:pPr>
            <a:endParaRPr dirty="0"/>
          </a:p>
        </p:txBody>
      </p:sp>
      <p:pic>
        <p:nvPicPr>
          <p:cNvPr id="191" name="Google Shape;191;g2b5d65df1c9_0_10"/>
          <p:cNvPicPr preferRelativeResize="0"/>
          <p:nvPr/>
        </p:nvPicPr>
        <p:blipFill>
          <a:blip r:embed="rId4">
            <a:alphaModFix/>
          </a:blip>
          <a:stretch>
            <a:fillRect/>
          </a:stretch>
        </p:blipFill>
        <p:spPr>
          <a:xfrm>
            <a:off x="1370338" y="683557"/>
            <a:ext cx="3669400" cy="45781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1"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198" name="Google Shape;198;p11"/>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9" name="Google Shape;199;p11"/>
          <p:cNvPicPr preferRelativeResize="0"/>
          <p:nvPr/>
        </p:nvPicPr>
        <p:blipFill rotWithShape="1">
          <a:blip r:embed="rId4">
            <a:alphaModFix/>
          </a:blip>
          <a:srcRect/>
          <a:stretch/>
        </p:blipFill>
        <p:spPr>
          <a:xfrm>
            <a:off x="1803400" y="654908"/>
            <a:ext cx="8585200" cy="4829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3"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205" name="Google Shape;205;p13"/>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13"/>
          <p:cNvSpPr txBox="1"/>
          <p:nvPr/>
        </p:nvSpPr>
        <p:spPr>
          <a:xfrm>
            <a:off x="665244" y="577964"/>
            <a:ext cx="36152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Summer - HVAC</a:t>
            </a:r>
            <a:endParaRPr dirty="0"/>
          </a:p>
        </p:txBody>
      </p:sp>
      <p:pic>
        <p:nvPicPr>
          <p:cNvPr id="208" name="Google Shape;208;p13" descr="What is R-22 Refrigerant Phase Out? Why Should you Care?"/>
          <p:cNvPicPr preferRelativeResize="0"/>
          <p:nvPr/>
        </p:nvPicPr>
        <p:blipFill rotWithShape="1">
          <a:blip r:embed="rId4">
            <a:alphaModFix/>
          </a:blip>
          <a:srcRect/>
          <a:stretch/>
        </p:blipFill>
        <p:spPr>
          <a:xfrm>
            <a:off x="8132377" y="350236"/>
            <a:ext cx="3003091" cy="3019821"/>
          </a:xfrm>
          <a:prstGeom prst="rect">
            <a:avLst/>
          </a:prstGeom>
          <a:noFill/>
          <a:ln>
            <a:noFill/>
          </a:ln>
        </p:spPr>
      </p:pic>
      <p:pic>
        <p:nvPicPr>
          <p:cNvPr id="209" name="Google Shape;209;p13" descr="Are HVAC Preventive Maintenance Plans Worth It? - Air Dynamics Heating &amp;  Cooling"/>
          <p:cNvPicPr preferRelativeResize="0"/>
          <p:nvPr/>
        </p:nvPicPr>
        <p:blipFill rotWithShape="1">
          <a:blip r:embed="rId5">
            <a:alphaModFix/>
          </a:blip>
          <a:srcRect/>
          <a:stretch/>
        </p:blipFill>
        <p:spPr>
          <a:xfrm>
            <a:off x="423690" y="2485620"/>
            <a:ext cx="3856848" cy="2571232"/>
          </a:xfrm>
          <a:prstGeom prst="rect">
            <a:avLst/>
          </a:prstGeom>
          <a:noFill/>
          <a:ln>
            <a:noFill/>
          </a:ln>
        </p:spPr>
      </p:pic>
      <p:pic>
        <p:nvPicPr>
          <p:cNvPr id="210" name="Google Shape;210;p13" descr="AC Coil Cleaning &amp; HVAC Coil Cleaning in Fort Lauderdale, Broward County"/>
          <p:cNvPicPr preferRelativeResize="0"/>
          <p:nvPr/>
        </p:nvPicPr>
        <p:blipFill rotWithShape="1">
          <a:blip r:embed="rId6">
            <a:alphaModFix/>
          </a:blip>
          <a:srcRect/>
          <a:stretch/>
        </p:blipFill>
        <p:spPr>
          <a:xfrm>
            <a:off x="3506043" y="3627876"/>
            <a:ext cx="5704764" cy="1782739"/>
          </a:xfrm>
          <a:prstGeom prst="rect">
            <a:avLst/>
          </a:prstGeom>
          <a:noFill/>
          <a:ln>
            <a:noFill/>
          </a:ln>
        </p:spPr>
      </p:pic>
      <p:pic>
        <p:nvPicPr>
          <p:cNvPr id="211" name="Google Shape;211;p13" descr="Cooling Tower Safety Precations - Disinfection | HC Info"/>
          <p:cNvPicPr preferRelativeResize="0"/>
          <p:nvPr/>
        </p:nvPicPr>
        <p:blipFill rotWithShape="1">
          <a:blip r:embed="rId7">
            <a:alphaModFix/>
          </a:blip>
          <a:srcRect/>
          <a:stretch/>
        </p:blipFill>
        <p:spPr>
          <a:xfrm>
            <a:off x="4671826" y="1130534"/>
            <a:ext cx="2905507" cy="25277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4"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217" name="Google Shape;217;p14"/>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14"/>
          <p:cNvSpPr txBox="1"/>
          <p:nvPr/>
        </p:nvSpPr>
        <p:spPr>
          <a:xfrm>
            <a:off x="1738282" y="654908"/>
            <a:ext cx="36152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Summer – Kitchen</a:t>
            </a:r>
            <a:endParaRPr dirty="0"/>
          </a:p>
        </p:txBody>
      </p:sp>
      <p:pic>
        <p:nvPicPr>
          <p:cNvPr id="220" name="Google Shape;220;p14" descr="What are the NFPA Kitchen Hood Cleaning Requirements? - IMEC Technologies"/>
          <p:cNvPicPr preferRelativeResize="0"/>
          <p:nvPr/>
        </p:nvPicPr>
        <p:blipFill rotWithShape="1">
          <a:blip r:embed="rId4">
            <a:alphaModFix/>
          </a:blip>
          <a:srcRect/>
          <a:stretch/>
        </p:blipFill>
        <p:spPr>
          <a:xfrm>
            <a:off x="5926172" y="1477800"/>
            <a:ext cx="4872653" cy="3248435"/>
          </a:xfrm>
          <a:prstGeom prst="rect">
            <a:avLst/>
          </a:prstGeom>
          <a:noFill/>
          <a:ln>
            <a:noFill/>
          </a:ln>
        </p:spPr>
      </p:pic>
      <p:pic>
        <p:nvPicPr>
          <p:cNvPr id="221" name="Google Shape;221;p14" descr="Video: Kitchen Suppression System Inspection - Inspect Point"/>
          <p:cNvPicPr preferRelativeResize="0"/>
          <p:nvPr/>
        </p:nvPicPr>
        <p:blipFill rotWithShape="1">
          <a:blip r:embed="rId5">
            <a:alphaModFix/>
          </a:blip>
          <a:srcRect/>
          <a:stretch/>
        </p:blipFill>
        <p:spPr>
          <a:xfrm>
            <a:off x="609600" y="2468142"/>
            <a:ext cx="5539157" cy="3115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5"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227" name="Google Shape;227;p15"/>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15"/>
          <p:cNvSpPr txBox="1"/>
          <p:nvPr/>
        </p:nvSpPr>
        <p:spPr>
          <a:xfrm>
            <a:off x="1640427" y="1024208"/>
            <a:ext cx="36152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Summer - Floors</a:t>
            </a:r>
            <a:endParaRPr/>
          </a:p>
        </p:txBody>
      </p:sp>
      <p:pic>
        <p:nvPicPr>
          <p:cNvPr id="230" name="Google Shape;230;p15" descr="Coatings for VCT - UDT"/>
          <p:cNvPicPr preferRelativeResize="0"/>
          <p:nvPr/>
        </p:nvPicPr>
        <p:blipFill rotWithShape="1">
          <a:blip r:embed="rId4">
            <a:alphaModFix/>
          </a:blip>
          <a:srcRect/>
          <a:stretch/>
        </p:blipFill>
        <p:spPr>
          <a:xfrm>
            <a:off x="5371060" y="1143000"/>
            <a:ext cx="6096000" cy="2286000"/>
          </a:xfrm>
          <a:prstGeom prst="rect">
            <a:avLst/>
          </a:prstGeom>
          <a:noFill/>
          <a:ln>
            <a:noFill/>
          </a:ln>
        </p:spPr>
      </p:pic>
      <p:pic>
        <p:nvPicPr>
          <p:cNvPr id="231" name="Google Shape;231;p15"/>
          <p:cNvPicPr preferRelativeResize="0"/>
          <p:nvPr/>
        </p:nvPicPr>
        <p:blipFill rotWithShape="1">
          <a:blip r:embed="rId5">
            <a:alphaModFix/>
          </a:blip>
          <a:srcRect/>
          <a:stretch/>
        </p:blipFill>
        <p:spPr>
          <a:xfrm>
            <a:off x="2135005" y="2628239"/>
            <a:ext cx="4329799" cy="2900965"/>
          </a:xfrm>
          <a:prstGeom prst="rect">
            <a:avLst/>
          </a:prstGeom>
          <a:noFill/>
          <a:ln>
            <a:noFill/>
          </a:ln>
        </p:spPr>
      </p:pic>
      <p:pic>
        <p:nvPicPr>
          <p:cNvPr id="232" name="Google Shape;232;p15" descr="Green Carpet Cleaning | Commercial Carpet Cleaning"/>
          <p:cNvPicPr preferRelativeResize="0"/>
          <p:nvPr/>
        </p:nvPicPr>
        <p:blipFill rotWithShape="1">
          <a:blip r:embed="rId6">
            <a:alphaModFix/>
          </a:blip>
          <a:srcRect/>
          <a:stretch/>
        </p:blipFill>
        <p:spPr>
          <a:xfrm>
            <a:off x="9152836" y="3073377"/>
            <a:ext cx="2607671" cy="25504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16"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238" name="Google Shape;238;p16"/>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 name="Google Shape;240;p16"/>
          <p:cNvSpPr txBox="1"/>
          <p:nvPr/>
        </p:nvSpPr>
        <p:spPr>
          <a:xfrm>
            <a:off x="1167759" y="839574"/>
            <a:ext cx="402445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Summer - Classrooms</a:t>
            </a:r>
            <a:endParaRPr dirty="0"/>
          </a:p>
        </p:txBody>
      </p:sp>
      <p:pic>
        <p:nvPicPr>
          <p:cNvPr id="241" name="Google Shape;241;p16" descr="Tips For Deep Cleaning Your School This Summer | Cleaning Contractors"/>
          <p:cNvPicPr preferRelativeResize="0"/>
          <p:nvPr/>
        </p:nvPicPr>
        <p:blipFill rotWithShape="1">
          <a:blip r:embed="rId4">
            <a:alphaModFix/>
          </a:blip>
          <a:srcRect/>
          <a:stretch/>
        </p:blipFill>
        <p:spPr>
          <a:xfrm>
            <a:off x="6272431" y="1450543"/>
            <a:ext cx="3974246" cy="2733637"/>
          </a:xfrm>
          <a:prstGeom prst="rect">
            <a:avLst/>
          </a:prstGeom>
          <a:noFill/>
          <a:ln>
            <a:noFill/>
          </a:ln>
        </p:spPr>
      </p:pic>
      <p:pic>
        <p:nvPicPr>
          <p:cNvPr id="242" name="Google Shape;242;p16" descr="5 Summer School Cleaning Tasks - Alpine Building Maintenance &amp; Supply"/>
          <p:cNvPicPr preferRelativeResize="0"/>
          <p:nvPr/>
        </p:nvPicPr>
        <p:blipFill rotWithShape="1">
          <a:blip r:embed="rId5">
            <a:alphaModFix/>
          </a:blip>
          <a:srcRect/>
          <a:stretch/>
        </p:blipFill>
        <p:spPr>
          <a:xfrm>
            <a:off x="1275335" y="2660585"/>
            <a:ext cx="4433612" cy="29466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91" name="Google Shape;91;p2"/>
          <p:cNvSpPr txBox="1"/>
          <p:nvPr/>
        </p:nvSpPr>
        <p:spPr>
          <a:xfrm>
            <a:off x="239584" y="654721"/>
            <a:ext cx="10972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A222E"/>
                </a:solidFill>
                <a:latin typeface="Saira Condensed"/>
                <a:ea typeface="Saira Condensed"/>
                <a:cs typeface="Saira Condensed"/>
                <a:sym typeface="Saira Condensed"/>
              </a:rPr>
              <a:t>Who owns - what – when?</a:t>
            </a:r>
            <a:endParaRPr sz="3600" b="1" i="0" u="none" strike="noStrike" cap="none">
              <a:solidFill>
                <a:srgbClr val="7A222E"/>
              </a:solidFill>
              <a:latin typeface="Saira Condensed"/>
              <a:ea typeface="Saira Condensed"/>
              <a:cs typeface="Saira Condensed"/>
              <a:sym typeface="Saira Condensed"/>
            </a:endParaRPr>
          </a:p>
        </p:txBody>
      </p:sp>
      <p:sp>
        <p:nvSpPr>
          <p:cNvPr id="92" name="Google Shape;92;p2"/>
          <p:cNvSpPr txBox="1"/>
          <p:nvPr/>
        </p:nvSpPr>
        <p:spPr>
          <a:xfrm>
            <a:off x="1850571" y="1461293"/>
            <a:ext cx="8490857"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Tom Owenby - Director of Facilities</a:t>
            </a:r>
            <a:endParaRPr/>
          </a:p>
          <a:p>
            <a:pPr marL="0" marR="0" lvl="0" indent="0" algn="l" rtl="0">
              <a:lnSpc>
                <a:spcPct val="100000"/>
              </a:lnSpc>
              <a:spcBef>
                <a:spcPts val="0"/>
              </a:spcBef>
              <a:spcAft>
                <a:spcPts val="0"/>
              </a:spcAft>
              <a:buNone/>
            </a:pPr>
            <a:r>
              <a:rPr lang="en-US" sz="3200" b="0" i="0" u="sng" strike="noStrike" cap="none">
                <a:solidFill>
                  <a:srgbClr val="000000"/>
                </a:solidFill>
                <a:latin typeface="Arial"/>
                <a:ea typeface="Arial"/>
                <a:cs typeface="Arial"/>
                <a:sym typeface="Arial"/>
              </a:rPr>
              <a:t>towenby@portergaud.edu</a:t>
            </a:r>
            <a:endParaRPr sz="3200" b="0"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404-427-6163</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US" sz="3200" b="0" i="0" u="none" strike="noStrike" cap="none">
                <a:solidFill>
                  <a:srgbClr val="000000"/>
                </a:solidFill>
                <a:latin typeface="Arial"/>
                <a:ea typeface="Arial"/>
                <a:cs typeface="Arial"/>
                <a:sym typeface="Arial"/>
              </a:rPr>
            </a:br>
            <a:r>
              <a:rPr lang="en-US" sz="3200" b="0" i="0" u="none" strike="noStrike" cap="none">
                <a:solidFill>
                  <a:srgbClr val="000000"/>
                </a:solidFill>
                <a:latin typeface="Arial"/>
                <a:ea typeface="Arial"/>
                <a:cs typeface="Arial"/>
                <a:sym typeface="Arial"/>
              </a:rPr>
              <a:t>Joey Ferrelli - Director of Auxiliary Programs </a:t>
            </a:r>
            <a:br>
              <a:rPr lang="en-US" sz="3200" b="0" i="0" u="none" strike="noStrike" cap="none">
                <a:solidFill>
                  <a:srgbClr val="000000"/>
                </a:solidFill>
                <a:latin typeface="Arial"/>
                <a:ea typeface="Arial"/>
                <a:cs typeface="Arial"/>
                <a:sym typeface="Arial"/>
              </a:rPr>
            </a:br>
            <a:r>
              <a:rPr lang="en-US" sz="32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jferrelli@portergaud</a:t>
            </a:r>
            <a:r>
              <a:rPr lang="en-US" sz="3200" b="0" i="0" u="sng" strike="noStrike" cap="none">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a:t>
            </a:r>
            <a:r>
              <a:rPr lang="en-US" sz="32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edu</a:t>
            </a:r>
            <a:br>
              <a:rPr lang="en-US" sz="3200" b="0" i="0" u="none" strike="noStrike" cap="none">
                <a:solidFill>
                  <a:srgbClr val="000000"/>
                </a:solidFill>
                <a:latin typeface="Arial"/>
                <a:ea typeface="Arial"/>
                <a:cs typeface="Arial"/>
                <a:sym typeface="Arial"/>
              </a:rPr>
            </a:br>
            <a:r>
              <a:rPr lang="en-US" sz="3200" b="0" i="0" u="none" strike="noStrike" cap="none">
                <a:solidFill>
                  <a:srgbClr val="000000"/>
                </a:solidFill>
                <a:latin typeface="Arial"/>
                <a:ea typeface="Arial"/>
                <a:cs typeface="Arial"/>
                <a:sym typeface="Arial"/>
              </a:rPr>
              <a:t>843-402-4679</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g2b5d65df1c9_0_31" descr="A black screen with a black background&#10;&#10;Description automatically generated"/>
          <p:cNvPicPr preferRelativeResize="0"/>
          <p:nvPr/>
        </p:nvPicPr>
        <p:blipFill rotWithShape="1">
          <a:blip r:embed="rId3">
            <a:alphaModFix/>
          </a:blip>
          <a:srcRect/>
          <a:stretch/>
        </p:blipFill>
        <p:spPr>
          <a:xfrm>
            <a:off x="0" y="0"/>
            <a:ext cx="12191999" cy="6882377"/>
          </a:xfrm>
          <a:prstGeom prst="rect">
            <a:avLst/>
          </a:prstGeom>
          <a:noFill/>
          <a:ln>
            <a:noFill/>
          </a:ln>
        </p:spPr>
      </p:pic>
      <p:sp>
        <p:nvSpPr>
          <p:cNvPr id="248" name="Google Shape;248;g2b5d65df1c9_0_31"/>
          <p:cNvSpPr txBox="1"/>
          <p:nvPr/>
        </p:nvSpPr>
        <p:spPr>
          <a:xfrm>
            <a:off x="14210270" y="654908"/>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g2b5d65df1c9_0_31"/>
          <p:cNvSpPr txBox="1"/>
          <p:nvPr/>
        </p:nvSpPr>
        <p:spPr>
          <a:xfrm>
            <a:off x="2887999" y="285312"/>
            <a:ext cx="5367300" cy="1305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US" sz="2800" b="1" u="sng" dirty="0">
                <a:solidFill>
                  <a:schemeClr val="dk1"/>
                </a:solidFill>
                <a:latin typeface="Calibri"/>
                <a:ea typeface="Calibri"/>
                <a:cs typeface="Calibri"/>
                <a:sym typeface="Calibri"/>
              </a:rPr>
              <a:t>Academic Year -Facilities Use</a:t>
            </a:r>
            <a:endParaRPr sz="2800" b="1" u="sng" dirty="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FUA’s</a:t>
            </a:r>
            <a:endParaRPr sz="2800" dirty="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Private Training</a:t>
            </a:r>
            <a:endParaRPr sz="2800" dirty="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Rentals</a:t>
            </a:r>
            <a:endParaRPr sz="2800" dirty="0">
              <a:solidFill>
                <a:schemeClr val="dk1"/>
              </a:solidFill>
              <a:latin typeface="Calibri"/>
              <a:ea typeface="Calibri"/>
              <a:cs typeface="Calibri"/>
              <a:sym typeface="Calibri"/>
            </a:endParaRPr>
          </a:p>
        </p:txBody>
      </p:sp>
      <p:pic>
        <p:nvPicPr>
          <p:cNvPr id="251" name="Google Shape;251;g2b5d65df1c9_0_31"/>
          <p:cNvPicPr preferRelativeResize="0"/>
          <p:nvPr/>
        </p:nvPicPr>
        <p:blipFill>
          <a:blip r:embed="rId4">
            <a:alphaModFix/>
          </a:blip>
          <a:stretch>
            <a:fillRect/>
          </a:stretch>
        </p:blipFill>
        <p:spPr>
          <a:xfrm>
            <a:off x="8255300" y="233100"/>
            <a:ext cx="3742174" cy="5757624"/>
          </a:xfrm>
          <a:prstGeom prst="rect">
            <a:avLst/>
          </a:prstGeom>
          <a:noFill/>
          <a:ln>
            <a:noFill/>
          </a:ln>
        </p:spPr>
      </p:pic>
      <p:pic>
        <p:nvPicPr>
          <p:cNvPr id="252" name="Google Shape;252;g2b5d65df1c9_0_31"/>
          <p:cNvPicPr preferRelativeResize="0"/>
          <p:nvPr/>
        </p:nvPicPr>
        <p:blipFill>
          <a:blip r:embed="rId5">
            <a:alphaModFix/>
          </a:blip>
          <a:stretch>
            <a:fillRect/>
          </a:stretch>
        </p:blipFill>
        <p:spPr>
          <a:xfrm>
            <a:off x="0" y="285313"/>
            <a:ext cx="2991500" cy="5653200"/>
          </a:xfrm>
          <a:prstGeom prst="rect">
            <a:avLst/>
          </a:prstGeom>
          <a:noFill/>
          <a:ln>
            <a:noFill/>
          </a:ln>
        </p:spPr>
      </p:pic>
      <p:pic>
        <p:nvPicPr>
          <p:cNvPr id="253" name="Google Shape;253;g2b5d65df1c9_0_31"/>
          <p:cNvPicPr preferRelativeResize="0"/>
          <p:nvPr/>
        </p:nvPicPr>
        <p:blipFill>
          <a:blip r:embed="rId6">
            <a:alphaModFix/>
          </a:blip>
          <a:stretch>
            <a:fillRect/>
          </a:stretch>
        </p:blipFill>
        <p:spPr>
          <a:xfrm>
            <a:off x="2991500" y="2724675"/>
            <a:ext cx="5263798" cy="3266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17"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259" name="Google Shape;259;p17"/>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17"/>
          <p:cNvSpPr txBox="1"/>
          <p:nvPr/>
        </p:nvSpPr>
        <p:spPr>
          <a:xfrm>
            <a:off x="1434014" y="631825"/>
            <a:ext cx="475440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School year tournaments</a:t>
            </a:r>
            <a:endParaRPr dirty="0"/>
          </a:p>
        </p:txBody>
      </p:sp>
      <p:pic>
        <p:nvPicPr>
          <p:cNvPr id="262" name="Google Shape;262;p17" descr="Big Indiana Gyms: Lafayette Jeff reaction: 'This is a high school gym?'"/>
          <p:cNvPicPr preferRelativeResize="0"/>
          <p:nvPr/>
        </p:nvPicPr>
        <p:blipFill rotWithShape="1">
          <a:blip r:embed="rId4">
            <a:alphaModFix/>
          </a:blip>
          <a:srcRect/>
          <a:stretch/>
        </p:blipFill>
        <p:spPr>
          <a:xfrm>
            <a:off x="7616118" y="1476762"/>
            <a:ext cx="3752401" cy="2500829"/>
          </a:xfrm>
          <a:prstGeom prst="rect">
            <a:avLst/>
          </a:prstGeom>
          <a:noFill/>
          <a:ln>
            <a:noFill/>
          </a:ln>
        </p:spPr>
      </p:pic>
      <p:pic>
        <p:nvPicPr>
          <p:cNvPr id="263" name="Google Shape;263;p17" descr="NTR Events and Schedules · NTR USA Volleyball - Allen, TX"/>
          <p:cNvPicPr preferRelativeResize="0"/>
          <p:nvPr/>
        </p:nvPicPr>
        <p:blipFill rotWithShape="1">
          <a:blip r:embed="rId5">
            <a:alphaModFix/>
          </a:blip>
          <a:srcRect/>
          <a:stretch/>
        </p:blipFill>
        <p:spPr>
          <a:xfrm>
            <a:off x="4411796" y="2845499"/>
            <a:ext cx="4035748" cy="2690499"/>
          </a:xfrm>
          <a:prstGeom prst="rect">
            <a:avLst/>
          </a:prstGeom>
          <a:noFill/>
          <a:ln>
            <a:noFill/>
          </a:ln>
        </p:spPr>
      </p:pic>
      <p:pic>
        <p:nvPicPr>
          <p:cNvPr id="264" name="Google Shape;264;p17" descr="6-on-6 Drills Not Working? Try These 7 Practice Games | Lacrosse Library"/>
          <p:cNvPicPr preferRelativeResize="0"/>
          <p:nvPr/>
        </p:nvPicPr>
        <p:blipFill rotWithShape="1">
          <a:blip r:embed="rId6">
            <a:alphaModFix/>
          </a:blip>
          <a:srcRect/>
          <a:stretch/>
        </p:blipFill>
        <p:spPr>
          <a:xfrm>
            <a:off x="792388" y="2113807"/>
            <a:ext cx="4226518" cy="2793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18" descr="A black screen with a black background&#10;&#10;Description automatically generated"/>
          <p:cNvPicPr preferRelativeResize="0"/>
          <p:nvPr/>
        </p:nvPicPr>
        <p:blipFill rotWithShape="1">
          <a:blip r:embed="rId3">
            <a:alphaModFix/>
          </a:blip>
          <a:srcRect/>
          <a:stretch/>
        </p:blipFill>
        <p:spPr>
          <a:xfrm>
            <a:off x="0" y="-24378"/>
            <a:ext cx="12192000" cy="6882378"/>
          </a:xfrm>
          <a:prstGeom prst="rect">
            <a:avLst/>
          </a:prstGeom>
          <a:noFill/>
          <a:ln>
            <a:noFill/>
          </a:ln>
        </p:spPr>
      </p:pic>
      <p:sp>
        <p:nvSpPr>
          <p:cNvPr id="270" name="Google Shape;270;p18"/>
          <p:cNvSpPr txBox="1"/>
          <p:nvPr/>
        </p:nvSpPr>
        <p:spPr>
          <a:xfrm>
            <a:off x="609600" y="2439979"/>
            <a:ext cx="109728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7A222E"/>
                </a:solidFill>
                <a:latin typeface="Saira Condensed"/>
                <a:ea typeface="Saira Condensed"/>
                <a:cs typeface="Saira Condensed"/>
                <a:sym typeface="Saira Condensed"/>
              </a:rPr>
              <a:t>Look for the Win-Win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9" descr="A black screen with a black background&#10;&#10;Description automatically generated"/>
          <p:cNvPicPr preferRelativeResize="0"/>
          <p:nvPr/>
        </p:nvPicPr>
        <p:blipFill rotWithShape="1">
          <a:blip r:embed="rId3">
            <a:alphaModFix/>
          </a:blip>
          <a:srcRect/>
          <a:stretch/>
        </p:blipFill>
        <p:spPr>
          <a:xfrm>
            <a:off x="0" y="-24378"/>
            <a:ext cx="12192000" cy="6882378"/>
          </a:xfrm>
          <a:prstGeom prst="rect">
            <a:avLst/>
          </a:prstGeom>
          <a:noFill/>
          <a:ln>
            <a:noFill/>
          </a:ln>
        </p:spPr>
      </p:pic>
      <p:sp>
        <p:nvSpPr>
          <p:cNvPr id="276" name="Google Shape;276;p19"/>
          <p:cNvSpPr txBox="1"/>
          <p:nvPr/>
        </p:nvSpPr>
        <p:spPr>
          <a:xfrm>
            <a:off x="609600" y="654908"/>
            <a:ext cx="10972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7A222E"/>
                </a:solidFill>
                <a:latin typeface="Saira Condensed"/>
                <a:ea typeface="Saira Condensed"/>
                <a:cs typeface="Saira Condensed"/>
                <a:sym typeface="Saira Condensed"/>
              </a:rPr>
              <a:t>Who owns - what – when?</a:t>
            </a:r>
            <a:endParaRPr sz="1400" b="1" i="0" u="none" strike="noStrike" cap="none" dirty="0">
              <a:solidFill>
                <a:srgbClr val="7A222E"/>
              </a:solidFill>
              <a:latin typeface="Saira Condensed"/>
              <a:ea typeface="Saira Condensed"/>
              <a:cs typeface="Saira Condensed"/>
              <a:sym typeface="Saira Condensed"/>
            </a:endParaRPr>
          </a:p>
        </p:txBody>
      </p:sp>
      <p:pic>
        <p:nvPicPr>
          <p:cNvPr id="277" name="Google Shape;277;p19" descr="The why, when, where, who, what and how of the meeting agenda | Target  Training GmbH"/>
          <p:cNvPicPr preferRelativeResize="0"/>
          <p:nvPr/>
        </p:nvPicPr>
        <p:blipFill rotWithShape="1">
          <a:blip r:embed="rId4">
            <a:alphaModFix/>
          </a:blip>
          <a:srcRect/>
          <a:stretch/>
        </p:blipFill>
        <p:spPr>
          <a:xfrm>
            <a:off x="2431533" y="1248191"/>
            <a:ext cx="7328933" cy="43616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0" descr="A black screen with a black background&#10;&#10;Description automatically generated"/>
          <p:cNvPicPr preferRelativeResize="0"/>
          <p:nvPr/>
        </p:nvPicPr>
        <p:blipFill rotWithShape="1">
          <a:blip r:embed="rId3">
            <a:alphaModFix/>
          </a:blip>
          <a:srcRect/>
          <a:stretch/>
        </p:blipFill>
        <p:spPr>
          <a:xfrm>
            <a:off x="0" y="-24378"/>
            <a:ext cx="12192000" cy="6882378"/>
          </a:xfrm>
          <a:prstGeom prst="rect">
            <a:avLst/>
          </a:prstGeom>
          <a:noFill/>
          <a:ln>
            <a:noFill/>
          </a:ln>
        </p:spPr>
      </p:pic>
      <p:pic>
        <p:nvPicPr>
          <p:cNvPr id="283" name="Google Shape;283;p20" descr="10 Ways to Better Manage Your Meetings"/>
          <p:cNvPicPr preferRelativeResize="0"/>
          <p:nvPr/>
        </p:nvPicPr>
        <p:blipFill rotWithShape="1">
          <a:blip r:embed="rId4">
            <a:alphaModFix/>
          </a:blip>
          <a:srcRect/>
          <a:stretch/>
        </p:blipFill>
        <p:spPr>
          <a:xfrm>
            <a:off x="2711451" y="1300238"/>
            <a:ext cx="6769098" cy="4512732"/>
          </a:xfrm>
          <a:prstGeom prst="rect">
            <a:avLst/>
          </a:prstGeom>
          <a:noFill/>
          <a:ln>
            <a:noFill/>
          </a:ln>
        </p:spPr>
      </p:pic>
      <p:sp>
        <p:nvSpPr>
          <p:cNvPr id="284" name="Google Shape;284;p20"/>
          <p:cNvSpPr txBox="1"/>
          <p:nvPr/>
        </p:nvSpPr>
        <p:spPr>
          <a:xfrm>
            <a:off x="609600" y="654908"/>
            <a:ext cx="10972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7A222E"/>
                </a:solidFill>
                <a:latin typeface="Saira Condensed"/>
                <a:ea typeface="Saira Condensed"/>
                <a:cs typeface="Saira Condensed"/>
                <a:sym typeface="Saira Condensed"/>
              </a:rPr>
              <a:t>Who owns - what – when?</a:t>
            </a:r>
            <a:endParaRPr sz="1400" b="1" i="0" u="none" strike="noStrike" cap="none">
              <a:solidFill>
                <a:srgbClr val="7A222E"/>
              </a:solidFill>
              <a:latin typeface="Saira Condensed"/>
              <a:ea typeface="Saira Condensed"/>
              <a:cs typeface="Saira Condensed"/>
              <a:sym typeface="Saira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1" descr="A black screen with a black background&#10;&#10;Description automatically generated"/>
          <p:cNvPicPr preferRelativeResize="0"/>
          <p:nvPr/>
        </p:nvPicPr>
        <p:blipFill rotWithShape="1">
          <a:blip r:embed="rId3">
            <a:alphaModFix/>
          </a:blip>
          <a:srcRect/>
          <a:stretch/>
        </p:blipFill>
        <p:spPr>
          <a:xfrm>
            <a:off x="13" y="-12187"/>
            <a:ext cx="12191999" cy="6882377"/>
          </a:xfrm>
          <a:prstGeom prst="rect">
            <a:avLst/>
          </a:prstGeom>
          <a:noFill/>
          <a:ln>
            <a:noFill/>
          </a:ln>
        </p:spPr>
      </p:pic>
      <p:sp>
        <p:nvSpPr>
          <p:cNvPr id="290" name="Google Shape;290;p21"/>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 name="Google Shape;292;p21"/>
          <p:cNvSpPr txBox="1"/>
          <p:nvPr/>
        </p:nvSpPr>
        <p:spPr>
          <a:xfrm>
            <a:off x="5033048" y="3121223"/>
            <a:ext cx="2125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Insert Auxiliary schedule</a:t>
            </a:r>
            <a:endParaRPr/>
          </a:p>
        </p:txBody>
      </p:sp>
      <p:pic>
        <p:nvPicPr>
          <p:cNvPr id="293" name="Google Shape;293;p21"/>
          <p:cNvPicPr preferRelativeResize="0"/>
          <p:nvPr/>
        </p:nvPicPr>
        <p:blipFill>
          <a:blip r:embed="rId4">
            <a:alphaModFix/>
          </a:blip>
          <a:stretch>
            <a:fillRect/>
          </a:stretch>
        </p:blipFill>
        <p:spPr>
          <a:xfrm>
            <a:off x="265355" y="85562"/>
            <a:ext cx="11621845" cy="55299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2"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299" name="Google Shape;299;p22"/>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 name="Google Shape;300;p22"/>
          <p:cNvSpPr txBox="1"/>
          <p:nvPr/>
        </p:nvSpPr>
        <p:spPr>
          <a:xfrm>
            <a:off x="609600" y="654908"/>
            <a:ext cx="10972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7A222E"/>
                </a:solidFill>
                <a:latin typeface="Saira Condensed"/>
                <a:ea typeface="Saira Condensed"/>
                <a:cs typeface="Saira Condensed"/>
                <a:sym typeface="Saira Condensed"/>
              </a:rPr>
              <a:t>Who owns - what – when?</a:t>
            </a:r>
            <a:endParaRPr sz="1400" b="1" i="0" u="none" strike="noStrike" cap="none">
              <a:solidFill>
                <a:srgbClr val="7A222E"/>
              </a:solidFill>
              <a:latin typeface="Saira Condensed"/>
              <a:ea typeface="Saira Condensed"/>
              <a:cs typeface="Saira Condensed"/>
              <a:sym typeface="Saira Condensed"/>
            </a:endParaRPr>
          </a:p>
        </p:txBody>
      </p:sp>
      <p:sp>
        <p:nvSpPr>
          <p:cNvPr id="301" name="Google Shape;301;p22"/>
          <p:cNvSpPr txBox="1"/>
          <p:nvPr/>
        </p:nvSpPr>
        <p:spPr>
          <a:xfrm>
            <a:off x="1902208" y="1782395"/>
            <a:ext cx="9897906" cy="32932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Scheduling techniques</a:t>
            </a:r>
            <a:endParaRPr/>
          </a:p>
          <a:p>
            <a:pPr marL="0" marR="0" lvl="0" indent="0" algn="l" rtl="0">
              <a:lnSpc>
                <a:spcPct val="100000"/>
              </a:lnSpc>
              <a:spcBef>
                <a:spcPts val="0"/>
              </a:spcBef>
              <a:spcAft>
                <a:spcPts val="0"/>
              </a:spcAft>
              <a:buNone/>
            </a:pP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Expectations to teachers &amp; building owners</a:t>
            </a:r>
            <a:endParaRPr/>
          </a:p>
          <a:p>
            <a:pPr marL="0" marR="0" lvl="0" indent="0" algn="l" rtl="0">
              <a:lnSpc>
                <a:spcPct val="100000"/>
              </a:lnSpc>
              <a:spcBef>
                <a:spcPts val="0"/>
              </a:spcBef>
              <a:spcAft>
                <a:spcPts val="0"/>
              </a:spcAft>
              <a:buNone/>
            </a:pPr>
            <a:endParaRPr sz="3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Weather contingencies</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23" descr="A black screen with a black background&#10;&#10;Description automatically generated"/>
          <p:cNvPicPr preferRelativeResize="0"/>
          <p:nvPr/>
        </p:nvPicPr>
        <p:blipFill rotWithShape="1">
          <a:blip r:embed="rId3">
            <a:alphaModFix/>
          </a:blip>
          <a:srcRect/>
          <a:stretch/>
        </p:blipFill>
        <p:spPr>
          <a:xfrm>
            <a:off x="0" y="394211"/>
            <a:ext cx="12192000" cy="6882378"/>
          </a:xfrm>
          <a:prstGeom prst="rect">
            <a:avLst/>
          </a:prstGeom>
          <a:noFill/>
          <a:ln>
            <a:noFill/>
          </a:ln>
        </p:spPr>
      </p:pic>
      <p:sp>
        <p:nvSpPr>
          <p:cNvPr id="307" name="Google Shape;307;p23"/>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 name="Google Shape;308;p23"/>
          <p:cNvSpPr txBox="1"/>
          <p:nvPr/>
        </p:nvSpPr>
        <p:spPr>
          <a:xfrm>
            <a:off x="609600" y="654908"/>
            <a:ext cx="10972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7A222E"/>
                </a:solidFill>
                <a:latin typeface="Saira Condensed"/>
                <a:ea typeface="Saira Condensed"/>
                <a:cs typeface="Saira Condensed"/>
                <a:sym typeface="Saira Condensed"/>
              </a:rPr>
              <a:t>Who owns - what – when?</a:t>
            </a:r>
            <a:endParaRPr sz="1400" b="1" i="0" u="none" strike="noStrike" cap="none">
              <a:solidFill>
                <a:srgbClr val="7A222E"/>
              </a:solidFill>
              <a:latin typeface="Saira Condensed"/>
              <a:ea typeface="Saira Condensed"/>
              <a:cs typeface="Saira Condensed"/>
              <a:sym typeface="Saira Condensed"/>
            </a:endParaRPr>
          </a:p>
        </p:txBody>
      </p:sp>
      <p:sp>
        <p:nvSpPr>
          <p:cNvPr id="309" name="Google Shape;309;p23"/>
          <p:cNvSpPr txBox="1"/>
          <p:nvPr/>
        </p:nvSpPr>
        <p:spPr>
          <a:xfrm>
            <a:off x="4350001" y="2274600"/>
            <a:ext cx="34920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a:solidFill>
                  <a:srgbClr val="000000"/>
                </a:solidFill>
                <a:latin typeface="Arial"/>
                <a:ea typeface="Arial"/>
                <a:cs typeface="Arial"/>
                <a:sym typeface="Arial"/>
              </a:rPr>
              <a:t>T</a:t>
            </a:r>
            <a:r>
              <a:rPr lang="en-US" sz="4800"/>
              <a:t>hank you!</a:t>
            </a:r>
            <a:endParaRPr sz="4800"/>
          </a:p>
          <a:p>
            <a:pPr marL="0" marR="0" lvl="0" indent="0" algn="l" rtl="0">
              <a:lnSpc>
                <a:spcPct val="100000"/>
              </a:lnSpc>
              <a:spcBef>
                <a:spcPts val="0"/>
              </a:spcBef>
              <a:spcAft>
                <a:spcPts val="0"/>
              </a:spcAft>
              <a:buNone/>
            </a:pPr>
            <a:endParaRPr sz="4800"/>
          </a:p>
          <a:p>
            <a:pPr marL="0" marR="0" lvl="0" indent="0" algn="l" rtl="0">
              <a:lnSpc>
                <a:spcPct val="100000"/>
              </a:lnSpc>
              <a:spcBef>
                <a:spcPts val="0"/>
              </a:spcBef>
              <a:spcAft>
                <a:spcPts val="0"/>
              </a:spcAft>
              <a:buNone/>
            </a:pPr>
            <a:r>
              <a:rPr lang="en-US" sz="4800"/>
              <a:t> </a:t>
            </a:r>
            <a:r>
              <a:rPr lang="en-US" sz="4800" b="0" i="0" u="none" strike="noStrike" cap="none">
                <a:solidFill>
                  <a:srgbClr val="000000"/>
                </a:solidFill>
                <a:latin typeface="Arial"/>
                <a:ea typeface="Arial"/>
                <a:cs typeface="Arial"/>
                <a:sym typeface="Arial"/>
              </a:rPr>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descr="A black screen with a black background&#10;&#10;Description automatically generated"/>
          <p:cNvPicPr preferRelativeResize="0"/>
          <p:nvPr/>
        </p:nvPicPr>
        <p:blipFill rotWithShape="1">
          <a:blip r:embed="rId3">
            <a:alphaModFix/>
          </a:blip>
          <a:srcRect/>
          <a:stretch/>
        </p:blipFill>
        <p:spPr>
          <a:xfrm>
            <a:off x="0" y="-20065"/>
            <a:ext cx="12184360" cy="6878065"/>
          </a:xfrm>
          <a:prstGeom prst="rect">
            <a:avLst/>
          </a:prstGeom>
          <a:noFill/>
          <a:ln>
            <a:noFill/>
          </a:ln>
        </p:spPr>
      </p:pic>
      <p:pic>
        <p:nvPicPr>
          <p:cNvPr id="98" name="Google Shape;98;p3" descr="Gymnasium Lighting Design &amp; Cost Guide - Sports Venue Calculator"/>
          <p:cNvPicPr preferRelativeResize="0"/>
          <p:nvPr/>
        </p:nvPicPr>
        <p:blipFill rotWithShape="1">
          <a:blip r:embed="rId4">
            <a:alphaModFix/>
          </a:blip>
          <a:srcRect/>
          <a:stretch/>
        </p:blipFill>
        <p:spPr>
          <a:xfrm>
            <a:off x="6743633" y="3116721"/>
            <a:ext cx="4296227" cy="2550885"/>
          </a:xfrm>
          <a:prstGeom prst="rect">
            <a:avLst/>
          </a:prstGeom>
          <a:noFill/>
          <a:ln>
            <a:noFill/>
          </a:ln>
        </p:spPr>
      </p:pic>
      <p:pic>
        <p:nvPicPr>
          <p:cNvPr id="99" name="Google Shape;99;p3" descr="The Road to Nowhere in Youth Soccer - SoccerWire"/>
          <p:cNvPicPr preferRelativeResize="0"/>
          <p:nvPr/>
        </p:nvPicPr>
        <p:blipFill rotWithShape="1">
          <a:blip r:embed="rId5">
            <a:alphaModFix/>
          </a:blip>
          <a:srcRect/>
          <a:stretch/>
        </p:blipFill>
        <p:spPr>
          <a:xfrm>
            <a:off x="1067182" y="3039725"/>
            <a:ext cx="4531954" cy="2550885"/>
          </a:xfrm>
          <a:prstGeom prst="rect">
            <a:avLst/>
          </a:prstGeom>
          <a:noFill/>
          <a:ln>
            <a:noFill/>
          </a:ln>
        </p:spPr>
      </p:pic>
      <p:pic>
        <p:nvPicPr>
          <p:cNvPr id="100" name="Google Shape;100;p3" descr="Jonesboro High School | LTI, Inc."/>
          <p:cNvPicPr preferRelativeResize="0"/>
          <p:nvPr/>
        </p:nvPicPr>
        <p:blipFill rotWithShape="1">
          <a:blip r:embed="rId6">
            <a:alphaModFix/>
          </a:blip>
          <a:srcRect/>
          <a:stretch/>
        </p:blipFill>
        <p:spPr>
          <a:xfrm>
            <a:off x="6774883" y="285487"/>
            <a:ext cx="4264977" cy="2676082"/>
          </a:xfrm>
          <a:prstGeom prst="rect">
            <a:avLst/>
          </a:prstGeom>
          <a:noFill/>
          <a:ln>
            <a:noFill/>
          </a:ln>
        </p:spPr>
      </p:pic>
      <p:pic>
        <p:nvPicPr>
          <p:cNvPr id="101" name="Google Shape;101;p3" descr="4 Ways Elementary School Classroom Design Impacts Executive Functioning |  Edutopia"/>
          <p:cNvPicPr preferRelativeResize="0"/>
          <p:nvPr/>
        </p:nvPicPr>
        <p:blipFill rotWithShape="1">
          <a:blip r:embed="rId7">
            <a:alphaModFix/>
          </a:blip>
          <a:srcRect/>
          <a:stretch/>
        </p:blipFill>
        <p:spPr>
          <a:xfrm>
            <a:off x="1059542" y="285487"/>
            <a:ext cx="4539594" cy="25535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descr="A black screen with a black background&#10;&#10;Description automatically generated"/>
          <p:cNvPicPr preferRelativeResize="0"/>
          <p:nvPr/>
        </p:nvPicPr>
        <p:blipFill rotWithShape="1">
          <a:blip r:embed="rId3">
            <a:alphaModFix/>
          </a:blip>
          <a:srcRect/>
          <a:stretch/>
        </p:blipFill>
        <p:spPr>
          <a:xfrm>
            <a:off x="0" y="-12189"/>
            <a:ext cx="12192000" cy="6882378"/>
          </a:xfrm>
          <a:prstGeom prst="rect">
            <a:avLst/>
          </a:prstGeom>
          <a:noFill/>
          <a:ln>
            <a:noFill/>
          </a:ln>
        </p:spPr>
      </p:pic>
      <p:sp>
        <p:nvSpPr>
          <p:cNvPr id="107" name="Google Shape;10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a:t>FAMOUS RIVALRIES</a:t>
            </a:r>
            <a:endParaRPr/>
          </a:p>
        </p:txBody>
      </p:sp>
      <p:sp>
        <p:nvSpPr>
          <p:cNvPr id="108" name="Google Shape;108;p4"/>
          <p:cNvSpPr txBox="1">
            <a:spLocks noGrp="1"/>
          </p:cNvSpPr>
          <p:nvPr>
            <p:ph type="body" idx="1"/>
          </p:nvPr>
        </p:nvSpPr>
        <p:spPr>
          <a:xfrm>
            <a:off x="838200" y="1543528"/>
            <a:ext cx="10515600" cy="3770944"/>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en-US"/>
              <a:t>Yankees vs Red Sox</a:t>
            </a:r>
            <a:endParaRPr/>
          </a:p>
          <a:p>
            <a:pPr marL="457200" lvl="0" indent="-342900" algn="l" rtl="0">
              <a:lnSpc>
                <a:spcPct val="90000"/>
              </a:lnSpc>
              <a:spcBef>
                <a:spcPts val="1000"/>
              </a:spcBef>
              <a:spcAft>
                <a:spcPts val="0"/>
              </a:spcAft>
              <a:buClr>
                <a:schemeClr val="dk1"/>
              </a:buClr>
              <a:buSzPct val="69498"/>
              <a:buChar char="•"/>
            </a:pPr>
            <a:r>
              <a:rPr lang="en-US"/>
              <a:t>Chris Evert vs Martina Navratilova</a:t>
            </a:r>
            <a:endParaRPr/>
          </a:p>
          <a:p>
            <a:pPr marL="457200" lvl="0" indent="-342900" algn="l" rtl="0">
              <a:lnSpc>
                <a:spcPct val="90000"/>
              </a:lnSpc>
              <a:spcBef>
                <a:spcPts val="1000"/>
              </a:spcBef>
              <a:spcAft>
                <a:spcPts val="0"/>
              </a:spcAft>
              <a:buClr>
                <a:schemeClr val="dk1"/>
              </a:buClr>
              <a:buSzPct val="69498"/>
              <a:buChar char="•"/>
            </a:pPr>
            <a:r>
              <a:rPr lang="en-US"/>
              <a:t>Muhammad Ali vs Joe Frazier</a:t>
            </a:r>
            <a:endParaRPr/>
          </a:p>
          <a:p>
            <a:pPr marL="457200" lvl="0" indent="-342900" algn="l" rtl="0">
              <a:lnSpc>
                <a:spcPct val="90000"/>
              </a:lnSpc>
              <a:spcBef>
                <a:spcPts val="1000"/>
              </a:spcBef>
              <a:spcAft>
                <a:spcPts val="0"/>
              </a:spcAft>
              <a:buClr>
                <a:schemeClr val="dk1"/>
              </a:buClr>
              <a:buSzPct val="69498"/>
              <a:buChar char="•"/>
            </a:pPr>
            <a:r>
              <a:rPr lang="en-US"/>
              <a:t>Lakers vs Celtics</a:t>
            </a:r>
            <a:endParaRPr/>
          </a:p>
          <a:p>
            <a:pPr marL="457200" lvl="0" indent="-342900" algn="l" rtl="0">
              <a:lnSpc>
                <a:spcPct val="90000"/>
              </a:lnSpc>
              <a:spcBef>
                <a:spcPts val="1000"/>
              </a:spcBef>
              <a:spcAft>
                <a:spcPts val="0"/>
              </a:spcAft>
              <a:buClr>
                <a:schemeClr val="dk1"/>
              </a:buClr>
              <a:buSzPct val="69498"/>
              <a:buChar char="•"/>
            </a:pPr>
            <a:r>
              <a:rPr lang="en-US"/>
              <a:t>Packers vs Bears</a:t>
            </a:r>
            <a:endParaRPr/>
          </a:p>
          <a:p>
            <a:pPr marL="457200" lvl="0" indent="-342900" algn="l" rtl="0">
              <a:lnSpc>
                <a:spcPct val="90000"/>
              </a:lnSpc>
              <a:spcBef>
                <a:spcPts val="1000"/>
              </a:spcBef>
              <a:spcAft>
                <a:spcPts val="0"/>
              </a:spcAft>
              <a:buClr>
                <a:schemeClr val="dk1"/>
              </a:buClr>
              <a:buSzPct val="69498"/>
              <a:buChar char="•"/>
            </a:pPr>
            <a:r>
              <a:rPr lang="en-US"/>
              <a:t>Marvel vs DC</a:t>
            </a:r>
            <a:endParaRPr/>
          </a:p>
          <a:p>
            <a:pPr marL="457200" lvl="0" indent="-342900" algn="l" rtl="0">
              <a:lnSpc>
                <a:spcPct val="90000"/>
              </a:lnSpc>
              <a:spcBef>
                <a:spcPts val="1000"/>
              </a:spcBef>
              <a:spcAft>
                <a:spcPts val="0"/>
              </a:spcAft>
              <a:buClr>
                <a:schemeClr val="dk1"/>
              </a:buClr>
              <a:buSzPct val="69498"/>
              <a:buChar char="•"/>
            </a:pPr>
            <a:r>
              <a:rPr lang="en-US"/>
              <a:t>Facilities vs Auxiliary</a:t>
            </a:r>
            <a:endParaRPr/>
          </a:p>
          <a:p>
            <a:pPr marL="457200" lvl="0" indent="-342900" algn="l" rtl="0">
              <a:lnSpc>
                <a:spcPct val="90000"/>
              </a:lnSpc>
              <a:spcBef>
                <a:spcPts val="1000"/>
              </a:spcBef>
              <a:spcAft>
                <a:spcPts val="0"/>
              </a:spcAft>
              <a:buClr>
                <a:schemeClr val="dk1"/>
              </a:buClr>
              <a:buSzPct val="69498"/>
              <a:buChar char="•"/>
            </a:pPr>
            <a:r>
              <a:rPr lang="en-US"/>
              <a:t>Everyone vs Athletics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5" descr="A black screen with a black background&#10;&#10;Description automatically generated"/>
          <p:cNvPicPr preferRelativeResize="0"/>
          <p:nvPr/>
        </p:nvPicPr>
        <p:blipFill rotWithShape="1">
          <a:blip r:embed="rId3">
            <a:alphaModFix/>
          </a:blip>
          <a:srcRect/>
          <a:stretch/>
        </p:blipFill>
        <p:spPr>
          <a:xfrm>
            <a:off x="0" y="0"/>
            <a:ext cx="12192000" cy="6882378"/>
          </a:xfrm>
          <a:prstGeom prst="rect">
            <a:avLst/>
          </a:prstGeom>
          <a:noFill/>
          <a:ln>
            <a:noFill/>
          </a:ln>
        </p:spPr>
      </p:pic>
      <p:sp>
        <p:nvSpPr>
          <p:cNvPr id="114" name="Google Shape;114;p5"/>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5"/>
          <p:cNvSpPr txBox="1"/>
          <p:nvPr/>
        </p:nvSpPr>
        <p:spPr>
          <a:xfrm>
            <a:off x="944657" y="529357"/>
            <a:ext cx="10648501" cy="4955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dirty="0">
                <a:solidFill>
                  <a:srgbClr val="000000"/>
                </a:solidFill>
                <a:latin typeface="Arial"/>
                <a:ea typeface="Arial"/>
                <a:cs typeface="Arial"/>
                <a:sym typeface="Arial"/>
              </a:rPr>
              <a:t>3 step process</a:t>
            </a:r>
            <a:endParaRPr dirty="0"/>
          </a:p>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1. Acknowledge different viewpoint </a:t>
            </a:r>
            <a:endParaRPr dirty="0"/>
          </a:p>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							Behavioral styles</a:t>
            </a:r>
            <a:endParaRPr dirty="0"/>
          </a:p>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2. Agree to disagree</a:t>
            </a:r>
            <a:endParaRPr dirty="0"/>
          </a:p>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							We have different goals</a:t>
            </a:r>
            <a:endParaRPr dirty="0"/>
          </a:p>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3. Look for the Win-Win </a:t>
            </a:r>
            <a:endParaRPr dirty="0"/>
          </a:p>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							Communication		</a:t>
            </a:r>
            <a:endParaRPr dirty="0"/>
          </a:p>
          <a:p>
            <a:pPr marL="0" marR="0" lvl="0" indent="0" algn="l" rtl="0">
              <a:lnSpc>
                <a:spcPct val="100000"/>
              </a:lnSpc>
              <a:spcBef>
                <a:spcPts val="0"/>
              </a:spcBef>
              <a:spcAft>
                <a:spcPts val="0"/>
              </a:spcAft>
              <a:buNone/>
            </a:pP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6" descr="A black screen with a black background&#10;&#10;Description automatically generated"/>
          <p:cNvPicPr preferRelativeResize="0"/>
          <p:nvPr/>
        </p:nvPicPr>
        <p:blipFill rotWithShape="1">
          <a:blip r:embed="rId3">
            <a:alphaModFix/>
          </a:blip>
          <a:srcRect/>
          <a:stretch/>
        </p:blipFill>
        <p:spPr>
          <a:xfrm>
            <a:off x="0" y="-24378"/>
            <a:ext cx="12192000" cy="6882378"/>
          </a:xfrm>
          <a:prstGeom prst="rect">
            <a:avLst/>
          </a:prstGeom>
          <a:noFill/>
          <a:ln>
            <a:noFill/>
          </a:ln>
        </p:spPr>
      </p:pic>
      <p:sp>
        <p:nvSpPr>
          <p:cNvPr id="122" name="Google Shape;122;p6"/>
          <p:cNvSpPr txBox="1"/>
          <p:nvPr/>
        </p:nvSpPr>
        <p:spPr>
          <a:xfrm>
            <a:off x="609600" y="1859408"/>
            <a:ext cx="10972800"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7A222E"/>
                </a:solidFill>
                <a:latin typeface="Saira Condensed"/>
                <a:ea typeface="Saira Condensed"/>
                <a:cs typeface="Saira Condensed"/>
                <a:sym typeface="Saira Condensed"/>
              </a:rPr>
              <a:t>Acknowledge a different viewpoint…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7" descr="A black screen with a black background&#10;&#10;Description automatically generated"/>
          <p:cNvPicPr preferRelativeResize="0"/>
          <p:nvPr/>
        </p:nvPicPr>
        <p:blipFill rotWithShape="1">
          <a:blip r:embed="rId3">
            <a:alphaModFix/>
          </a:blip>
          <a:srcRect/>
          <a:stretch/>
        </p:blipFill>
        <p:spPr>
          <a:xfrm>
            <a:off x="0" y="0"/>
            <a:ext cx="12192000" cy="6882378"/>
          </a:xfrm>
          <a:prstGeom prst="rect">
            <a:avLst/>
          </a:prstGeom>
          <a:noFill/>
          <a:ln>
            <a:noFill/>
          </a:ln>
        </p:spPr>
      </p:pic>
      <p:sp>
        <p:nvSpPr>
          <p:cNvPr id="128" name="Google Shape;128;p7"/>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0" name="Google Shape;130;p7" descr="Personality Insight | Rotary Club of London Hyde Park"/>
          <p:cNvPicPr preferRelativeResize="0"/>
          <p:nvPr/>
        </p:nvPicPr>
        <p:blipFill rotWithShape="1">
          <a:blip r:embed="rId4">
            <a:alphaModFix/>
          </a:blip>
          <a:srcRect/>
          <a:stretch/>
        </p:blipFill>
        <p:spPr>
          <a:xfrm>
            <a:off x="1721372" y="448234"/>
            <a:ext cx="8573695" cy="46616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8" descr="A black screen with a black background&#10;&#10;Description automatically generated"/>
          <p:cNvPicPr preferRelativeResize="0"/>
          <p:nvPr/>
        </p:nvPicPr>
        <p:blipFill rotWithShape="1">
          <a:blip r:embed="rId3">
            <a:alphaModFix/>
          </a:blip>
          <a:srcRect/>
          <a:stretch/>
        </p:blipFill>
        <p:spPr>
          <a:xfrm>
            <a:off x="0" y="0"/>
            <a:ext cx="12192000" cy="6882378"/>
          </a:xfrm>
          <a:prstGeom prst="rect">
            <a:avLst/>
          </a:prstGeom>
          <a:noFill/>
          <a:ln>
            <a:noFill/>
          </a:ln>
        </p:spPr>
      </p:pic>
      <p:sp>
        <p:nvSpPr>
          <p:cNvPr id="137" name="Google Shape;137;p8"/>
          <p:cNvSpPr txBox="1"/>
          <p:nvPr/>
        </p:nvSpPr>
        <p:spPr>
          <a:xfrm>
            <a:off x="14210270" y="654908"/>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8" name="Google Shape;138;p8" descr="Personality types abc and d"/>
          <p:cNvPicPr preferRelativeResize="0"/>
          <p:nvPr/>
        </p:nvPicPr>
        <p:blipFill rotWithShape="1">
          <a:blip r:embed="rId4">
            <a:alphaModFix/>
          </a:blip>
          <a:srcRect/>
          <a:stretch/>
        </p:blipFill>
        <p:spPr>
          <a:xfrm>
            <a:off x="2572006" y="152881"/>
            <a:ext cx="7047987" cy="53873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9" descr="A black screen with a black background&#10;&#10;Description automatically generated"/>
          <p:cNvPicPr preferRelativeResize="0"/>
          <p:nvPr/>
        </p:nvPicPr>
        <p:blipFill rotWithShape="1">
          <a:blip r:embed="rId3">
            <a:alphaModFix/>
          </a:blip>
          <a:srcRect/>
          <a:stretch/>
        </p:blipFill>
        <p:spPr>
          <a:xfrm>
            <a:off x="0" y="-24378"/>
            <a:ext cx="12192000" cy="6882378"/>
          </a:xfrm>
          <a:prstGeom prst="rect">
            <a:avLst/>
          </a:prstGeom>
          <a:noFill/>
          <a:ln>
            <a:noFill/>
          </a:ln>
        </p:spPr>
      </p:pic>
      <p:sp>
        <p:nvSpPr>
          <p:cNvPr id="144" name="Google Shape;144;p9"/>
          <p:cNvSpPr txBox="1"/>
          <p:nvPr/>
        </p:nvSpPr>
        <p:spPr>
          <a:xfrm>
            <a:off x="609600" y="2338379"/>
            <a:ext cx="109728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7A222E"/>
                </a:solidFill>
                <a:latin typeface="Saira Condensed"/>
                <a:ea typeface="Saira Condensed"/>
                <a:cs typeface="Saira Condensed"/>
                <a:sym typeface="Saira Condensed"/>
              </a:rPr>
              <a:t>Agree to disagree…</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268</Words>
  <Application>Microsoft Macintosh PowerPoint</Application>
  <PresentationFormat>Widescreen</PresentationFormat>
  <Paragraphs>60</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vt:lpstr>
      <vt:lpstr>Saira Condensed</vt:lpstr>
      <vt:lpstr>Arial</vt:lpstr>
      <vt:lpstr>Office Theme</vt:lpstr>
      <vt:lpstr>PowerPoint Presentation</vt:lpstr>
      <vt:lpstr>PowerPoint Presentation</vt:lpstr>
      <vt:lpstr>PowerPoint Presentation</vt:lpstr>
      <vt:lpstr>FAMOUS RIVALRIES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Owenby, Tom</cp:lastModifiedBy>
  <cp:revision>2</cp:revision>
  <dcterms:modified xsi:type="dcterms:W3CDTF">2024-02-04T00:07:19Z</dcterms:modified>
</cp:coreProperties>
</file>