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1840" y="120777"/>
            <a:ext cx="630935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12165"/>
          </a:xfrm>
          <a:custGeom>
            <a:avLst/>
            <a:gdLst/>
            <a:ahLst/>
            <a:cxnLst/>
            <a:rect l="l" t="t" r="r" b="b"/>
            <a:pathLst>
              <a:path w="12192000" h="812165">
                <a:moveTo>
                  <a:pt x="0" y="812164"/>
                </a:moveTo>
                <a:lnTo>
                  <a:pt x="12192000" y="812164"/>
                </a:lnTo>
                <a:lnTo>
                  <a:pt x="12192000" y="0"/>
                </a:lnTo>
                <a:lnTo>
                  <a:pt x="0" y="0"/>
                </a:lnTo>
                <a:lnTo>
                  <a:pt x="0" y="812164"/>
                </a:lnTo>
                <a:close/>
              </a:path>
            </a:pathLst>
          </a:custGeom>
          <a:solidFill>
            <a:srgbClr val="1294A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38306" y="91211"/>
            <a:ext cx="1313052" cy="7063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840" y="27812"/>
            <a:ext cx="10285730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5095" y="1457959"/>
            <a:ext cx="8965565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1.png"/><Relationship Id="rId4" Type="http://schemas.openxmlformats.org/officeDocument/2006/relationships/image" Target="../media/image4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png"/><Relationship Id="rId6" Type="http://schemas.openxmlformats.org/officeDocument/2006/relationships/image" Target="../media/image4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image" Target="../media/image52.png"/><Relationship Id="rId5" Type="http://schemas.openxmlformats.org/officeDocument/2006/relationships/image" Target="../media/image53.jpg"/><Relationship Id="rId6" Type="http://schemas.openxmlformats.org/officeDocument/2006/relationships/image" Target="../media/image5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7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74.png"/><Relationship Id="rId4" Type="http://schemas.openxmlformats.org/officeDocument/2006/relationships/image" Target="../media/image7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jpg"/><Relationship Id="rId6" Type="http://schemas.openxmlformats.org/officeDocument/2006/relationships/image" Target="../media/image79.jpg"/><Relationship Id="rId7" Type="http://schemas.openxmlformats.org/officeDocument/2006/relationships/image" Target="../media/image80.png"/><Relationship Id="rId8" Type="http://schemas.openxmlformats.org/officeDocument/2006/relationships/image" Target="../media/image81.jpg"/><Relationship Id="rId9" Type="http://schemas.openxmlformats.org/officeDocument/2006/relationships/image" Target="../media/image82.jpg"/><Relationship Id="rId10" Type="http://schemas.openxmlformats.org/officeDocument/2006/relationships/image" Target="../media/image83.jpg"/><Relationship Id="rId11" Type="http://schemas.openxmlformats.org/officeDocument/2006/relationships/image" Target="../media/image84.jpg"/><Relationship Id="rId12" Type="http://schemas.openxmlformats.org/officeDocument/2006/relationships/image" Target="../media/image8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Relationship Id="rId4" Type="http://schemas.openxmlformats.org/officeDocument/2006/relationships/image" Target="../media/image89.jpg"/><Relationship Id="rId5" Type="http://schemas.openxmlformats.org/officeDocument/2006/relationships/image" Target="../media/image9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Relationship Id="rId3" Type="http://schemas.openxmlformats.org/officeDocument/2006/relationships/image" Target="../media/image97.png"/><Relationship Id="rId4" Type="http://schemas.openxmlformats.org/officeDocument/2006/relationships/image" Target="../media/image98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mailto:Franklin.digioia@usclaro.com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2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1103"/>
            <a:ext cx="12191999" cy="64068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229995" marR="5080" indent="-1217930">
              <a:lnSpc>
                <a:spcPts val="6480"/>
              </a:lnSpc>
              <a:spcBef>
                <a:spcPts val="915"/>
              </a:spcBef>
              <a:tabLst>
                <a:tab pos="5459095" algn="l"/>
              </a:tabLst>
            </a:pPr>
            <a:r>
              <a:rPr dirty="0"/>
              <a:t>Securing</a:t>
            </a:r>
            <a:r>
              <a:rPr dirty="0" spc="-220"/>
              <a:t> </a:t>
            </a:r>
            <a:r>
              <a:rPr dirty="0" spc="-10"/>
              <a:t>Schools</a:t>
            </a:r>
            <a:r>
              <a:rPr dirty="0"/>
              <a:t>	Safely</a:t>
            </a:r>
            <a:r>
              <a:rPr dirty="0" spc="-310"/>
              <a:t> </a:t>
            </a:r>
            <a:r>
              <a:rPr dirty="0" spc="-20"/>
              <a:t>with </a:t>
            </a:r>
            <a:r>
              <a:rPr dirty="0"/>
              <a:t>AI</a:t>
            </a:r>
            <a:r>
              <a:rPr dirty="0" spc="-114"/>
              <a:t> </a:t>
            </a:r>
            <a:r>
              <a:rPr dirty="0"/>
              <a:t>Video</a:t>
            </a:r>
            <a:r>
              <a:rPr dirty="0" spc="-75"/>
              <a:t> </a:t>
            </a:r>
            <a:r>
              <a:rPr dirty="0" spc="-10"/>
              <a:t>Intelligence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951735" y="4689094"/>
            <a:ext cx="246888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3215" marR="3181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rlito"/>
                <a:cs typeface="Carlito"/>
              </a:rPr>
              <a:t>Franklin</a:t>
            </a:r>
            <a:r>
              <a:rPr dirty="0" sz="1800" spc="-60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M.</a:t>
            </a:r>
            <a:r>
              <a:rPr dirty="0" sz="1800" spc="-25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DiGioia </a:t>
            </a:r>
            <a:r>
              <a:rPr dirty="0" sz="1800" b="1">
                <a:latin typeface="Carlito"/>
                <a:cs typeface="Carlito"/>
              </a:rPr>
              <a:t>Channel</a:t>
            </a:r>
            <a:r>
              <a:rPr dirty="0" sz="1800" spc="-15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Manager</a:t>
            </a:r>
            <a:endParaRPr sz="18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Carlito"/>
                <a:cs typeface="Carlito"/>
              </a:rPr>
              <a:t>Claro</a:t>
            </a:r>
            <a:r>
              <a:rPr dirty="0" sz="1800" spc="-20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Enterprise</a:t>
            </a:r>
            <a:r>
              <a:rPr dirty="0" sz="1800" spc="-50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Solutions</a:t>
            </a:r>
            <a:endParaRPr sz="1800">
              <a:latin typeface="Carlito"/>
              <a:cs typeface="Carli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6229" y="4375848"/>
            <a:ext cx="1522095" cy="1432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Weapons</a:t>
            </a:r>
            <a:r>
              <a:rPr dirty="0" sz="3200" spc="-155"/>
              <a:t> </a:t>
            </a:r>
            <a:r>
              <a:rPr dirty="0" sz="3200" spc="-10"/>
              <a:t>Detection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65149" y="4056439"/>
            <a:ext cx="2390140" cy="133032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600" spc="-10" b="1">
                <a:latin typeface="Arial"/>
                <a:cs typeface="Arial"/>
              </a:rPr>
              <a:t>Detect:</a:t>
            </a:r>
            <a:endParaRPr sz="1600">
              <a:latin typeface="Arial"/>
              <a:cs typeface="Arial"/>
            </a:endParaRPr>
          </a:p>
          <a:p>
            <a:pPr marL="247015" indent="-226695">
              <a:lnSpc>
                <a:spcPct val="100000"/>
              </a:lnSpc>
              <a:spcBef>
                <a:spcPts val="440"/>
              </a:spcBef>
              <a:buClr>
                <a:srgbClr val="1294A9"/>
              </a:buClr>
              <a:buChar char="•"/>
              <a:tabLst>
                <a:tab pos="247015" algn="l"/>
              </a:tabLst>
            </a:pPr>
            <a:r>
              <a:rPr dirty="0" sz="1400" spc="-10">
                <a:latin typeface="Arial"/>
                <a:cs typeface="Arial"/>
              </a:rPr>
              <a:t>Handguns</a:t>
            </a:r>
            <a:endParaRPr sz="1400">
              <a:latin typeface="Arial"/>
              <a:cs typeface="Arial"/>
            </a:endParaRPr>
          </a:p>
          <a:p>
            <a:pPr marL="247015" indent="-226695">
              <a:lnSpc>
                <a:spcPts val="1595"/>
              </a:lnSpc>
              <a:spcBef>
                <a:spcPts val="434"/>
              </a:spcBef>
              <a:buClr>
                <a:srgbClr val="1294A9"/>
              </a:buClr>
              <a:buChar char="•"/>
              <a:tabLst>
                <a:tab pos="247015" algn="l"/>
              </a:tabLst>
            </a:pPr>
            <a:r>
              <a:rPr dirty="0" sz="1400" spc="-10">
                <a:latin typeface="Arial"/>
                <a:cs typeface="Arial"/>
              </a:rPr>
              <a:t>Rifles</a:t>
            </a:r>
            <a:endParaRPr sz="1400">
              <a:latin typeface="Arial"/>
              <a:cs typeface="Arial"/>
            </a:endParaRPr>
          </a:p>
          <a:p>
            <a:pPr marL="247015">
              <a:lnSpc>
                <a:spcPts val="1595"/>
              </a:lnSpc>
            </a:pPr>
            <a:r>
              <a:rPr dirty="0" sz="1400" spc="-10">
                <a:latin typeface="Arial"/>
                <a:cs typeface="Arial"/>
              </a:rPr>
              <a:t>(</a:t>
            </a:r>
            <a:r>
              <a:rPr dirty="0" sz="1200" spc="-10">
                <a:latin typeface="Arial"/>
                <a:cs typeface="Arial"/>
              </a:rPr>
              <a:t>Shotguns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160">
                <a:latin typeface="Arial"/>
                <a:cs typeface="Arial"/>
              </a:rPr>
              <a:t>&amp;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Machine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guns)</a:t>
            </a:r>
            <a:endParaRPr sz="1200">
              <a:latin typeface="Arial"/>
              <a:cs typeface="Arial"/>
            </a:endParaRPr>
          </a:p>
          <a:p>
            <a:pPr marL="247015" indent="-226695">
              <a:lnSpc>
                <a:spcPct val="100000"/>
              </a:lnSpc>
              <a:spcBef>
                <a:spcPts val="430"/>
              </a:spcBef>
              <a:buClr>
                <a:srgbClr val="1294A9"/>
              </a:buClr>
              <a:buChar char="•"/>
              <a:tabLst>
                <a:tab pos="247015" algn="l"/>
              </a:tabLst>
            </a:pPr>
            <a:r>
              <a:rPr dirty="0" sz="1400" spc="-10">
                <a:latin typeface="Arial"/>
                <a:cs typeface="Arial"/>
              </a:rPr>
              <a:t>Machetes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Large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Knives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8855" y="881507"/>
            <a:ext cx="7772400" cy="32330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733" y="1023238"/>
            <a:ext cx="3049051" cy="305954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371594" y="4064948"/>
            <a:ext cx="3298825" cy="60134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600" spc="-20" b="1">
                <a:latin typeface="Arial"/>
                <a:cs typeface="Arial"/>
              </a:rPr>
              <a:t>Generate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50" b="1">
                <a:latin typeface="Arial"/>
                <a:cs typeface="Arial"/>
              </a:rPr>
              <a:t>Real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time </a:t>
            </a:r>
            <a:r>
              <a:rPr dirty="0" sz="1600" spc="-10" b="1">
                <a:latin typeface="Arial"/>
                <a:cs typeface="Arial"/>
              </a:rPr>
              <a:t>Alerts: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40"/>
              </a:spcBef>
              <a:buClr>
                <a:srgbClr val="1294A9"/>
              </a:buClr>
              <a:buChar char="•"/>
              <a:tabLst>
                <a:tab pos="354965" algn="l"/>
              </a:tabLst>
            </a:pPr>
            <a:r>
              <a:rPr dirty="0" sz="1400" spc="-20">
                <a:latin typeface="Arial"/>
                <a:cs typeface="Arial"/>
              </a:rPr>
              <a:t>Sent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 spc="60">
                <a:latin typeface="Arial"/>
                <a:cs typeface="Arial"/>
              </a:rPr>
              <a:t>to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Distribution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List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Alert</a:t>
            </a:r>
            <a:r>
              <a:rPr dirty="0" sz="1400" spc="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Type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63973" y="4859782"/>
            <a:ext cx="69126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 i="1">
                <a:solidFill>
                  <a:srgbClr val="FF0000"/>
                </a:solidFill>
                <a:latin typeface="Trebuchet MS"/>
                <a:cs typeface="Trebuchet MS"/>
              </a:rPr>
              <a:t>This</a:t>
            </a:r>
            <a:r>
              <a:rPr dirty="0" sz="1600" spc="-9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FF0000"/>
                </a:solidFill>
                <a:latin typeface="Trebuchet MS"/>
                <a:cs typeface="Trebuchet MS"/>
              </a:rPr>
              <a:t>use</a:t>
            </a:r>
            <a:r>
              <a:rPr dirty="0" sz="1600" spc="-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FF0000"/>
                </a:solidFill>
                <a:latin typeface="Trebuchet MS"/>
                <a:cs typeface="Trebuchet MS"/>
              </a:rPr>
              <a:t>case</a:t>
            </a:r>
            <a:r>
              <a:rPr dirty="0" sz="1600" spc="-75" i="1">
                <a:solidFill>
                  <a:srgbClr val="FF0000"/>
                </a:solidFill>
                <a:latin typeface="Trebuchet MS"/>
                <a:cs typeface="Trebuchet MS"/>
              </a:rPr>
              <a:t> enhances</a:t>
            </a:r>
            <a:r>
              <a:rPr dirty="0" sz="1600" spc="-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95" i="1">
                <a:solidFill>
                  <a:srgbClr val="FF0000"/>
                </a:solidFill>
                <a:latin typeface="Trebuchet MS"/>
                <a:cs typeface="Trebuchet MS"/>
              </a:rPr>
              <a:t>situational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65" i="1">
                <a:solidFill>
                  <a:srgbClr val="FF0000"/>
                </a:solidFill>
                <a:latin typeface="Trebuchet MS"/>
                <a:cs typeface="Trebuchet MS"/>
              </a:rPr>
              <a:t>awareness</a:t>
            </a:r>
            <a:r>
              <a:rPr dirty="0" sz="1600" spc="-4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dirty="0" sz="1600" spc="-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1600" spc="-9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0" i="1">
                <a:solidFill>
                  <a:srgbClr val="FF0000"/>
                </a:solidFill>
                <a:latin typeface="Trebuchet MS"/>
                <a:cs typeface="Trebuchet MS"/>
              </a:rPr>
              <a:t>current</a:t>
            </a:r>
            <a:r>
              <a:rPr dirty="0" sz="1600" spc="-90" i="1">
                <a:solidFill>
                  <a:srgbClr val="FF0000"/>
                </a:solidFill>
                <a:latin typeface="Trebuchet MS"/>
                <a:cs typeface="Trebuchet MS"/>
              </a:rPr>
              <a:t> physical</a:t>
            </a:r>
            <a:r>
              <a:rPr dirty="0" sz="1600" spc="-6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security</a:t>
            </a:r>
            <a:r>
              <a:rPr dirty="0" sz="16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30" i="1">
                <a:solidFill>
                  <a:srgbClr val="FF0000"/>
                </a:solidFill>
                <a:latin typeface="Trebuchet MS"/>
                <a:cs typeface="Trebuchet MS"/>
              </a:rPr>
              <a:t>team.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63973" y="5347842"/>
            <a:ext cx="7331709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5" i="1">
                <a:solidFill>
                  <a:srgbClr val="FF0000"/>
                </a:solidFill>
                <a:latin typeface="Trebuchet MS"/>
                <a:cs typeface="Trebuchet MS"/>
              </a:rPr>
              <a:t>It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is</a:t>
            </a:r>
            <a:r>
              <a:rPr dirty="0" sz="1600" spc="-10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possible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dirty="0" sz="1600" spc="-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get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30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6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“false</a:t>
            </a:r>
            <a:r>
              <a:rPr dirty="0" sz="16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FF0000"/>
                </a:solidFill>
                <a:latin typeface="Trebuchet MS"/>
                <a:cs typeface="Trebuchet MS"/>
              </a:rPr>
              <a:t>positive”</a:t>
            </a:r>
            <a:r>
              <a:rPr dirty="0" sz="16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alert</a:t>
            </a:r>
            <a:r>
              <a:rPr dirty="0" sz="16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FF0000"/>
                </a:solidFill>
                <a:latin typeface="Trebuchet MS"/>
                <a:cs typeface="Trebuchet MS"/>
              </a:rPr>
              <a:t>based</a:t>
            </a:r>
            <a:r>
              <a:rPr dirty="0" sz="1600" spc="-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60" i="1">
                <a:solidFill>
                  <a:srgbClr val="FF0000"/>
                </a:solidFill>
                <a:latin typeface="Trebuchet MS"/>
                <a:cs typeface="Trebuchet MS"/>
              </a:rPr>
              <a:t>on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0" i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0" i="1">
                <a:solidFill>
                  <a:srgbClr val="FF0000"/>
                </a:solidFill>
                <a:latin typeface="Trebuchet MS"/>
                <a:cs typeface="Trebuchet MS"/>
              </a:rPr>
              <a:t>fact</a:t>
            </a:r>
            <a:r>
              <a:rPr dirty="0" sz="1600" spc="-9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that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for</a:t>
            </a:r>
            <a:r>
              <a:rPr dirty="0" sz="1600" spc="-9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FF0000"/>
                </a:solidFill>
                <a:latin typeface="Trebuchet MS"/>
                <a:cs typeface="Trebuchet MS"/>
              </a:rPr>
              <a:t>example</a:t>
            </a:r>
            <a:r>
              <a:rPr dirty="0" sz="1600" spc="-1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5" i="1">
                <a:solidFill>
                  <a:srgbClr val="FF0000"/>
                </a:solidFill>
                <a:latin typeface="Trebuchet MS"/>
                <a:cs typeface="Trebuchet MS"/>
              </a:rPr>
              <a:t>an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5" i="1">
                <a:solidFill>
                  <a:srgbClr val="FF0000"/>
                </a:solidFill>
                <a:latin typeface="Trebuchet MS"/>
                <a:cs typeface="Trebuchet MS"/>
              </a:rPr>
              <a:t>umbrella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 spc="-75" i="1">
                <a:solidFill>
                  <a:srgbClr val="FF0000"/>
                </a:solidFill>
                <a:latin typeface="Trebuchet MS"/>
                <a:cs typeface="Trebuchet MS"/>
              </a:rPr>
              <a:t>being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05" i="1">
                <a:solidFill>
                  <a:srgbClr val="FF0000"/>
                </a:solidFill>
                <a:latin typeface="Trebuchet MS"/>
                <a:cs typeface="Trebuchet MS"/>
              </a:rPr>
              <a:t>held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35" i="1">
                <a:solidFill>
                  <a:srgbClr val="FF0000"/>
                </a:solidFill>
                <a:latin typeface="Trebuchet MS"/>
                <a:cs typeface="Trebuchet MS"/>
              </a:rPr>
              <a:t>like</a:t>
            </a:r>
            <a:r>
              <a:rPr dirty="0" sz="1600" spc="-13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30" i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35" i="1">
                <a:solidFill>
                  <a:srgbClr val="FF0000"/>
                </a:solidFill>
                <a:latin typeface="Trebuchet MS"/>
                <a:cs typeface="Trebuchet MS"/>
              </a:rPr>
              <a:t>rifle </a:t>
            </a:r>
            <a:r>
              <a:rPr dirty="0" sz="1600" spc="-70" i="1">
                <a:solidFill>
                  <a:srgbClr val="FF0000"/>
                </a:solidFill>
                <a:latin typeface="Trebuchet MS"/>
                <a:cs typeface="Trebuchet MS"/>
              </a:rPr>
              <a:t>can</a:t>
            </a:r>
            <a:r>
              <a:rPr dirty="0" sz="1600" spc="-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75" i="1">
                <a:solidFill>
                  <a:srgbClr val="FF0000"/>
                </a:solidFill>
                <a:latin typeface="Trebuchet MS"/>
                <a:cs typeface="Trebuchet MS"/>
              </a:rPr>
              <a:t>appear </a:t>
            </a:r>
            <a:r>
              <a:rPr dirty="0" sz="1600" spc="-35" i="1">
                <a:solidFill>
                  <a:srgbClr val="FF0000"/>
                </a:solidFill>
                <a:latin typeface="Trebuchet MS"/>
                <a:cs typeface="Trebuchet MS"/>
              </a:rPr>
              <a:t>as</a:t>
            </a:r>
            <a:r>
              <a:rPr dirty="0" sz="1600" spc="-9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70" i="1">
                <a:solidFill>
                  <a:srgbClr val="FF0000"/>
                </a:solidFill>
                <a:latin typeface="Trebuchet MS"/>
                <a:cs typeface="Trebuchet MS"/>
              </a:rPr>
              <a:t>such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90" i="1">
                <a:solidFill>
                  <a:srgbClr val="FF0000"/>
                </a:solidFill>
                <a:latin typeface="Trebuchet MS"/>
                <a:cs typeface="Trebuchet MS"/>
              </a:rPr>
              <a:t>both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dirty="0" sz="1600" spc="-8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1600" spc="-10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65" i="1">
                <a:solidFill>
                  <a:srgbClr val="FF0000"/>
                </a:solidFill>
                <a:latin typeface="Trebuchet MS"/>
                <a:cs typeface="Trebuchet MS"/>
              </a:rPr>
              <a:t>human</a:t>
            </a:r>
            <a:r>
              <a:rPr dirty="0" sz="1600" spc="-7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0" i="1">
                <a:solidFill>
                  <a:srgbClr val="FF0000"/>
                </a:solidFill>
                <a:latin typeface="Trebuchet MS"/>
                <a:cs typeface="Trebuchet MS"/>
              </a:rPr>
              <a:t>eye</a:t>
            </a:r>
            <a:r>
              <a:rPr dirty="0" sz="1600" spc="-10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5" i="1">
                <a:solidFill>
                  <a:srgbClr val="FF0000"/>
                </a:solidFill>
                <a:latin typeface="Trebuchet MS"/>
                <a:cs typeface="Trebuchet MS"/>
              </a:rPr>
              <a:t>and</a:t>
            </a:r>
            <a:r>
              <a:rPr dirty="0" sz="1600" spc="-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14" i="1">
                <a:solidFill>
                  <a:srgbClr val="FF0000"/>
                </a:solidFill>
                <a:latin typeface="Trebuchet MS"/>
                <a:cs typeface="Trebuchet MS"/>
              </a:rPr>
              <a:t>the</a:t>
            </a:r>
            <a:r>
              <a:rPr dirty="0" sz="1600" spc="-10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25" i="1">
                <a:solidFill>
                  <a:srgbClr val="FF0000"/>
                </a:solidFill>
                <a:latin typeface="Trebuchet MS"/>
                <a:cs typeface="Trebuchet MS"/>
              </a:rPr>
              <a:t>AI.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/>
              <a:t>Weapons</a:t>
            </a:r>
            <a:r>
              <a:rPr dirty="0" sz="2800" spc="-160"/>
              <a:t> </a:t>
            </a:r>
            <a:r>
              <a:rPr dirty="0" sz="2800" spc="-10"/>
              <a:t>Detection</a:t>
            </a:r>
            <a:endParaRPr sz="2800"/>
          </a:p>
        </p:txBody>
      </p:sp>
      <p:grpSp>
        <p:nvGrpSpPr>
          <p:cNvPr id="3" name="object 3" descr=""/>
          <p:cNvGrpSpPr/>
          <p:nvPr/>
        </p:nvGrpSpPr>
        <p:grpSpPr>
          <a:xfrm>
            <a:off x="606437" y="811715"/>
            <a:ext cx="10653395" cy="5992495"/>
            <a:chOff x="606437" y="811715"/>
            <a:chExt cx="10653395" cy="59924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437" y="811715"/>
              <a:ext cx="10653014" cy="59924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437" y="863917"/>
              <a:ext cx="715124" cy="2252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Intrusion</a:t>
            </a:r>
            <a:r>
              <a:rPr dirty="0" sz="2800" spc="-105"/>
              <a:t> </a:t>
            </a:r>
            <a:r>
              <a:rPr dirty="0" sz="2800" spc="-10"/>
              <a:t>Detection</a:t>
            </a:r>
            <a:endParaRPr sz="2800"/>
          </a:p>
        </p:txBody>
      </p:sp>
      <p:grpSp>
        <p:nvGrpSpPr>
          <p:cNvPr id="3" name="object 3" descr=""/>
          <p:cNvGrpSpPr/>
          <p:nvPr/>
        </p:nvGrpSpPr>
        <p:grpSpPr>
          <a:xfrm>
            <a:off x="731519" y="91211"/>
            <a:ext cx="11419840" cy="6743065"/>
            <a:chOff x="731519" y="91211"/>
            <a:chExt cx="11419840" cy="67430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815935"/>
              <a:ext cx="10698353" cy="601789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38306" y="91211"/>
              <a:ext cx="1313052" cy="7063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632" y="809891"/>
              <a:ext cx="621334" cy="195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2042" y="258190"/>
            <a:ext cx="2734309" cy="18432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Intrusion</a:t>
            </a:r>
            <a:r>
              <a:rPr dirty="0" sz="2800" spc="-105"/>
              <a:t> </a:t>
            </a:r>
            <a:r>
              <a:rPr dirty="0" sz="2800" spc="-10"/>
              <a:t>Detection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5208"/>
            <a:ext cx="6442582" cy="322326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247645" y="3398266"/>
            <a:ext cx="19519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Region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Interest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6471" y="935558"/>
            <a:ext cx="20034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Intrusion</a:t>
            </a:r>
            <a:r>
              <a:rPr dirty="0" sz="12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configured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week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65061" y="2127375"/>
            <a:ext cx="11627485" cy="4730750"/>
            <a:chOff x="565061" y="2127375"/>
            <a:chExt cx="11627485" cy="473075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03215" y="2127375"/>
              <a:ext cx="6788784" cy="473062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2577" y="2374264"/>
              <a:ext cx="1273302" cy="2072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061" y="3998467"/>
              <a:ext cx="3768471" cy="259537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8666480" y="4778502"/>
            <a:ext cx="27025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rlito"/>
                <a:cs typeface="Carlito"/>
              </a:rPr>
              <a:t>Using</a:t>
            </a:r>
            <a:r>
              <a:rPr dirty="0" sz="1800" spc="-2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a</a:t>
            </a:r>
            <a:r>
              <a:rPr dirty="0" sz="1800" spc="5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1080p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rlito"/>
                <a:cs typeface="Carlito"/>
              </a:rPr>
              <a:t>minimum</a:t>
            </a:r>
            <a:r>
              <a:rPr dirty="0" sz="1800" spc="-5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resolution</a:t>
            </a:r>
            <a:r>
              <a:rPr dirty="0" sz="1800" spc="-55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camera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87016" y="911936"/>
            <a:ext cx="7643495" cy="5807075"/>
            <a:chOff x="2287016" y="911936"/>
            <a:chExt cx="7643495" cy="580707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7016" y="911936"/>
              <a:ext cx="7617968" cy="580669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050159" y="1917953"/>
              <a:ext cx="6873875" cy="4355465"/>
            </a:xfrm>
            <a:custGeom>
              <a:avLst/>
              <a:gdLst/>
              <a:ahLst/>
              <a:cxnLst/>
              <a:rect l="l" t="t" r="r" b="b"/>
              <a:pathLst>
                <a:path w="6873875" h="4355465">
                  <a:moveTo>
                    <a:pt x="4773295" y="0"/>
                  </a:moveTo>
                  <a:lnTo>
                    <a:pt x="0" y="1451737"/>
                  </a:lnTo>
                  <a:lnTo>
                    <a:pt x="4646041" y="4355223"/>
                  </a:lnTo>
                  <a:lnTo>
                    <a:pt x="6819138" y="3829088"/>
                  </a:lnTo>
                  <a:lnTo>
                    <a:pt x="6873621" y="263017"/>
                  </a:lnTo>
                  <a:lnTo>
                    <a:pt x="4773295" y="0"/>
                  </a:lnTo>
                  <a:close/>
                </a:path>
              </a:pathLst>
            </a:custGeom>
            <a:solidFill>
              <a:srgbClr val="FF0000">
                <a:alpha val="3568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050159" y="1917953"/>
              <a:ext cx="6873875" cy="4355465"/>
            </a:xfrm>
            <a:custGeom>
              <a:avLst/>
              <a:gdLst/>
              <a:ahLst/>
              <a:cxnLst/>
              <a:rect l="l" t="t" r="r" b="b"/>
              <a:pathLst>
                <a:path w="6873875" h="4355465">
                  <a:moveTo>
                    <a:pt x="0" y="1451737"/>
                  </a:moveTo>
                  <a:lnTo>
                    <a:pt x="4773295" y="0"/>
                  </a:lnTo>
                  <a:lnTo>
                    <a:pt x="6873621" y="263017"/>
                  </a:lnTo>
                  <a:lnTo>
                    <a:pt x="6819138" y="3829088"/>
                  </a:lnTo>
                  <a:lnTo>
                    <a:pt x="4646041" y="4355223"/>
                  </a:lnTo>
                  <a:lnTo>
                    <a:pt x="0" y="145173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305812" y="3397376"/>
              <a:ext cx="6182995" cy="3317240"/>
            </a:xfrm>
            <a:custGeom>
              <a:avLst/>
              <a:gdLst/>
              <a:ahLst/>
              <a:cxnLst/>
              <a:rect l="l" t="t" r="r" b="b"/>
              <a:pathLst>
                <a:path w="6182995" h="3317240">
                  <a:moveTo>
                    <a:pt x="763777" y="0"/>
                  </a:moveTo>
                  <a:lnTo>
                    <a:pt x="0" y="955548"/>
                  </a:lnTo>
                  <a:lnTo>
                    <a:pt x="0" y="3307791"/>
                  </a:lnTo>
                  <a:lnTo>
                    <a:pt x="6182741" y="3316973"/>
                  </a:lnTo>
                  <a:lnTo>
                    <a:pt x="763777" y="0"/>
                  </a:lnTo>
                  <a:close/>
                </a:path>
              </a:pathLst>
            </a:custGeom>
            <a:solidFill>
              <a:srgbClr val="FFFF00">
                <a:alpha val="4156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7016" y="911936"/>
              <a:ext cx="7617968" cy="580669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305812" y="3412870"/>
              <a:ext cx="5868035" cy="3254375"/>
            </a:xfrm>
            <a:custGeom>
              <a:avLst/>
              <a:gdLst/>
              <a:ahLst/>
              <a:cxnLst/>
              <a:rect l="l" t="t" r="r" b="b"/>
              <a:pathLst>
                <a:path w="5868034" h="3254375">
                  <a:moveTo>
                    <a:pt x="724915" y="0"/>
                  </a:moveTo>
                  <a:lnTo>
                    <a:pt x="0" y="937513"/>
                  </a:lnTo>
                  <a:lnTo>
                    <a:pt x="0" y="3245307"/>
                  </a:lnTo>
                  <a:lnTo>
                    <a:pt x="5868035" y="3254324"/>
                  </a:lnTo>
                  <a:lnTo>
                    <a:pt x="724915" y="0"/>
                  </a:lnTo>
                  <a:close/>
                </a:path>
              </a:pathLst>
            </a:custGeom>
            <a:solidFill>
              <a:srgbClr val="FFFF00">
                <a:alpha val="4156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727063" y="2837434"/>
            <a:ext cx="19519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00"/>
                </a:solidFill>
                <a:latin typeface="Arial"/>
                <a:cs typeface="Arial"/>
              </a:rPr>
              <a:t>Region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18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Interest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96564" y="5604764"/>
            <a:ext cx="19519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Region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Interest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Intrusion</a:t>
            </a:r>
            <a:r>
              <a:rPr dirty="0" sz="2800" spc="-105"/>
              <a:t> </a:t>
            </a:r>
            <a:r>
              <a:rPr dirty="0" sz="2800" spc="-10"/>
              <a:t>Detection:</a:t>
            </a:r>
            <a:r>
              <a:rPr dirty="0" sz="2800" spc="-105"/>
              <a:t> </a:t>
            </a:r>
            <a:r>
              <a:rPr dirty="0" sz="2800"/>
              <a:t>Perimeter</a:t>
            </a:r>
            <a:r>
              <a:rPr dirty="0" sz="2800" spc="-110"/>
              <a:t> </a:t>
            </a:r>
            <a:r>
              <a:rPr dirty="0" sz="2800"/>
              <a:t>Protection,</a:t>
            </a:r>
            <a:r>
              <a:rPr dirty="0" sz="2800" spc="-95"/>
              <a:t> </a:t>
            </a:r>
            <a:r>
              <a:rPr dirty="0" sz="2800" spc="-55"/>
              <a:t>Vehicle</a:t>
            </a:r>
            <a:r>
              <a:rPr dirty="0" sz="2800" spc="-100"/>
              <a:t> </a:t>
            </a:r>
            <a:r>
              <a:rPr dirty="0" sz="2800" spc="-10"/>
              <a:t>Detection</a:t>
            </a:r>
            <a:endParaRPr sz="2800"/>
          </a:p>
        </p:txBody>
      </p:sp>
      <p:grpSp>
        <p:nvGrpSpPr>
          <p:cNvPr id="12" name="object 12" descr=""/>
          <p:cNvGrpSpPr/>
          <p:nvPr/>
        </p:nvGrpSpPr>
        <p:grpSpPr>
          <a:xfrm>
            <a:off x="3050158" y="2002282"/>
            <a:ext cx="6892925" cy="1426845"/>
            <a:chOff x="3050158" y="2002282"/>
            <a:chExt cx="6892925" cy="1426845"/>
          </a:xfrm>
        </p:grpSpPr>
        <p:sp>
          <p:nvSpPr>
            <p:cNvPr id="13" name="object 13" descr=""/>
            <p:cNvSpPr/>
            <p:nvPr/>
          </p:nvSpPr>
          <p:spPr>
            <a:xfrm>
              <a:off x="3050158" y="2002282"/>
              <a:ext cx="6764020" cy="1426845"/>
            </a:xfrm>
            <a:custGeom>
              <a:avLst/>
              <a:gdLst/>
              <a:ahLst/>
              <a:cxnLst/>
              <a:rect l="l" t="t" r="r" b="b"/>
              <a:pathLst>
                <a:path w="6764020" h="1426845">
                  <a:moveTo>
                    <a:pt x="4777105" y="0"/>
                  </a:moveTo>
                  <a:lnTo>
                    <a:pt x="0" y="1426717"/>
                  </a:lnTo>
                  <a:lnTo>
                    <a:pt x="6763766" y="1426717"/>
                  </a:lnTo>
                  <a:lnTo>
                    <a:pt x="4777105" y="0"/>
                  </a:lnTo>
                  <a:close/>
                </a:path>
              </a:pathLst>
            </a:custGeom>
            <a:solidFill>
              <a:srgbClr val="FF0000">
                <a:alpha val="4196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841868" y="2002282"/>
              <a:ext cx="2101215" cy="1426845"/>
            </a:xfrm>
            <a:custGeom>
              <a:avLst/>
              <a:gdLst/>
              <a:ahLst/>
              <a:cxnLst/>
              <a:rect l="l" t="t" r="r" b="b"/>
              <a:pathLst>
                <a:path w="2101215" h="1426845">
                  <a:moveTo>
                    <a:pt x="0" y="0"/>
                  </a:moveTo>
                  <a:lnTo>
                    <a:pt x="1972055" y="1426717"/>
                  </a:lnTo>
                  <a:lnTo>
                    <a:pt x="2101087" y="2258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40783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22642" y="3442691"/>
            <a:ext cx="4763135" cy="3369945"/>
            <a:chOff x="4422642" y="3442691"/>
            <a:chExt cx="4763135" cy="33699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2642" y="3442691"/>
              <a:ext cx="4762511" cy="336961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0521" y="3451012"/>
              <a:ext cx="4697222" cy="330390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425822" y="3109340"/>
            <a:ext cx="1291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latin typeface="Arial"/>
                <a:cs typeface="Arial"/>
              </a:rPr>
              <a:t>OUTDOORS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Smoke</a:t>
            </a:r>
            <a:r>
              <a:rPr dirty="0" sz="2800" spc="-45"/>
              <a:t> </a:t>
            </a:r>
            <a:r>
              <a:rPr dirty="0" sz="2800"/>
              <a:t>&amp;</a:t>
            </a:r>
            <a:r>
              <a:rPr dirty="0" sz="2800" spc="-55"/>
              <a:t> </a:t>
            </a:r>
            <a:r>
              <a:rPr dirty="0" sz="2800"/>
              <a:t>Fire</a:t>
            </a:r>
            <a:r>
              <a:rPr dirty="0" sz="2800" spc="-65"/>
              <a:t> </a:t>
            </a:r>
            <a:r>
              <a:rPr dirty="0" sz="2800" spc="-10"/>
              <a:t>Detection</a:t>
            </a:r>
            <a:endParaRPr sz="2800"/>
          </a:p>
        </p:txBody>
      </p:sp>
      <p:sp>
        <p:nvSpPr>
          <p:cNvPr id="7" name="object 7" descr=""/>
          <p:cNvSpPr txBox="1"/>
          <p:nvPr/>
        </p:nvSpPr>
        <p:spPr>
          <a:xfrm>
            <a:off x="266496" y="968120"/>
            <a:ext cx="6638925" cy="146494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440690" indent="-3429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40690" algn="l"/>
              </a:tabLst>
            </a:pPr>
            <a:r>
              <a:rPr dirty="0" sz="2400" b="1">
                <a:latin typeface="Arial"/>
                <a:cs typeface="Arial"/>
              </a:rPr>
              <a:t>Detect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35" b="1">
                <a:latin typeface="Arial"/>
                <a:cs typeface="Arial"/>
              </a:rPr>
              <a:t>Smoke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295" b="1">
                <a:latin typeface="Arial"/>
                <a:cs typeface="Arial"/>
              </a:rPr>
              <a:t>&amp;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Fire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Indoors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Outdoors</a:t>
            </a:r>
            <a:endParaRPr sz="2400">
              <a:latin typeface="Arial"/>
              <a:cs typeface="Arial"/>
            </a:endParaRPr>
          </a:p>
          <a:p>
            <a:pPr marL="440690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440690" algn="l"/>
              </a:tabLst>
            </a:pPr>
            <a:r>
              <a:rPr dirty="0" sz="2400" spc="-20" b="1">
                <a:latin typeface="Arial"/>
                <a:cs typeface="Arial"/>
              </a:rPr>
              <a:t>Generate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Alerts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dirty="0" sz="1800" spc="-10" b="1">
                <a:latin typeface="Arial"/>
                <a:cs typeface="Arial"/>
              </a:rPr>
              <a:t>INDOORS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595039" y="3424403"/>
            <a:ext cx="2542540" cy="3369945"/>
            <a:chOff x="9595039" y="3424403"/>
            <a:chExt cx="2542540" cy="336994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5039" y="3424403"/>
              <a:ext cx="2542161" cy="336961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3739" y="3432512"/>
              <a:ext cx="2476627" cy="330466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325353" y="4302378"/>
              <a:ext cx="1325880" cy="591820"/>
            </a:xfrm>
            <a:custGeom>
              <a:avLst/>
              <a:gdLst/>
              <a:ahLst/>
              <a:cxnLst/>
              <a:rect l="l" t="t" r="r" b="b"/>
              <a:pathLst>
                <a:path w="1325879" h="591820">
                  <a:moveTo>
                    <a:pt x="0" y="591439"/>
                  </a:moveTo>
                  <a:lnTo>
                    <a:pt x="1325372" y="591439"/>
                  </a:lnTo>
                  <a:lnTo>
                    <a:pt x="1325372" y="0"/>
                  </a:lnTo>
                  <a:lnTo>
                    <a:pt x="0" y="0"/>
                  </a:lnTo>
                  <a:lnTo>
                    <a:pt x="0" y="59143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273189" y="2456307"/>
            <a:ext cx="3667125" cy="3250565"/>
            <a:chOff x="273189" y="2456307"/>
            <a:chExt cx="3667125" cy="3250565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189" y="2475255"/>
              <a:ext cx="3666998" cy="323138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499869" y="2475357"/>
              <a:ext cx="1229360" cy="1785620"/>
            </a:xfrm>
            <a:custGeom>
              <a:avLst/>
              <a:gdLst/>
              <a:ahLst/>
              <a:cxnLst/>
              <a:rect l="l" t="t" r="r" b="b"/>
              <a:pathLst>
                <a:path w="1229360" h="1785620">
                  <a:moveTo>
                    <a:pt x="0" y="1785366"/>
                  </a:moveTo>
                  <a:lnTo>
                    <a:pt x="1228966" y="1785366"/>
                  </a:lnTo>
                  <a:lnTo>
                    <a:pt x="1228966" y="0"/>
                  </a:lnTo>
                  <a:lnTo>
                    <a:pt x="0" y="0"/>
                  </a:lnTo>
                  <a:lnTo>
                    <a:pt x="0" y="178536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730" y="812520"/>
            <a:ext cx="11631269" cy="54269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Face</a:t>
            </a:r>
            <a:r>
              <a:rPr dirty="0" sz="2800" spc="-65"/>
              <a:t> </a:t>
            </a:r>
            <a:r>
              <a:rPr dirty="0" sz="2800"/>
              <a:t>Recognition</a:t>
            </a:r>
            <a:r>
              <a:rPr dirty="0" sz="2800" spc="-35"/>
              <a:t> </a:t>
            </a:r>
            <a:r>
              <a:rPr dirty="0" sz="2800"/>
              <a:t>&amp;</a:t>
            </a:r>
            <a:r>
              <a:rPr dirty="0" sz="2800" spc="-85"/>
              <a:t> </a:t>
            </a:r>
            <a:r>
              <a:rPr dirty="0" sz="2800" spc="-10"/>
              <a:t>Search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639572" y="5245989"/>
            <a:ext cx="6879590" cy="1435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95"/>
              </a:spcBef>
              <a:buClr>
                <a:srgbClr val="1294A9"/>
              </a:buClr>
              <a:buChar char="•"/>
              <a:tabLst>
                <a:tab pos="274320" algn="l"/>
              </a:tabLst>
            </a:pPr>
            <a:r>
              <a:rPr dirty="0" sz="1600">
                <a:latin typeface="Arial"/>
                <a:cs typeface="Arial"/>
              </a:rPr>
              <a:t>Find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face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uploaded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captured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using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active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video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uploaded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stored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image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database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(Example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Employees)</a:t>
            </a:r>
            <a:endParaRPr sz="1600">
              <a:latin typeface="Arial"/>
              <a:cs typeface="Arial"/>
            </a:endParaRPr>
          </a:p>
          <a:p>
            <a:pPr marL="274320" indent="-261620">
              <a:lnSpc>
                <a:spcPct val="100000"/>
              </a:lnSpc>
              <a:spcBef>
                <a:spcPts val="490"/>
              </a:spcBef>
              <a:buClr>
                <a:srgbClr val="1294A9"/>
              </a:buClr>
              <a:buChar char="•"/>
              <a:tabLst>
                <a:tab pos="274320" algn="l"/>
              </a:tabLst>
            </a:pPr>
            <a:r>
              <a:rPr dirty="0" sz="1600">
                <a:latin typeface="Arial"/>
                <a:cs typeface="Arial"/>
              </a:rPr>
              <a:t>Match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List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generate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alerts</a:t>
            </a:r>
            <a:endParaRPr sz="1600">
              <a:latin typeface="Arial"/>
              <a:cs typeface="Arial"/>
            </a:endParaRPr>
          </a:p>
          <a:p>
            <a:pPr marL="274320" indent="-261620">
              <a:lnSpc>
                <a:spcPct val="100000"/>
              </a:lnSpc>
              <a:spcBef>
                <a:spcPts val="505"/>
              </a:spcBef>
              <a:buClr>
                <a:srgbClr val="1294A9"/>
              </a:buClr>
              <a:buChar char="•"/>
              <a:tabLst>
                <a:tab pos="274320" algn="l"/>
              </a:tabLst>
            </a:pPr>
            <a:r>
              <a:rPr dirty="0" sz="1600">
                <a:latin typeface="Arial"/>
                <a:cs typeface="Arial"/>
              </a:rPr>
              <a:t>Simultaneous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recognition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across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multiple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cameras</a:t>
            </a:r>
            <a:endParaRPr sz="1600">
              <a:latin typeface="Arial"/>
              <a:cs typeface="Arial"/>
            </a:endParaRPr>
          </a:p>
          <a:p>
            <a:pPr marL="274320" indent="-261620">
              <a:lnSpc>
                <a:spcPct val="100000"/>
              </a:lnSpc>
              <a:spcBef>
                <a:spcPts val="505"/>
              </a:spcBef>
              <a:buClr>
                <a:srgbClr val="1294A9"/>
              </a:buClr>
              <a:buChar char="•"/>
              <a:tabLst>
                <a:tab pos="274320" algn="l"/>
              </a:tabLst>
            </a:pPr>
            <a:r>
              <a:rPr dirty="0" sz="1600">
                <a:latin typeface="Arial"/>
                <a:cs typeface="Arial"/>
              </a:rPr>
              <a:t>Use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Access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control</a:t>
            </a:r>
            <a:r>
              <a:rPr dirty="0" sz="1600" spc="4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Customer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Management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06437" y="863968"/>
            <a:ext cx="4617085" cy="154305"/>
            <a:chOff x="606437" y="863968"/>
            <a:chExt cx="4617085" cy="15430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437" y="863968"/>
              <a:ext cx="489546" cy="1541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3798" y="863968"/>
              <a:ext cx="489546" cy="1541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1241"/>
            <a:ext cx="12191999" cy="60567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70"/>
              <a:t>Privacy</a:t>
            </a:r>
            <a:r>
              <a:rPr dirty="0" sz="2800" spc="-80"/>
              <a:t> </a:t>
            </a:r>
            <a:r>
              <a:rPr dirty="0" sz="2800" spc="-10"/>
              <a:t>Protection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351840" y="972058"/>
            <a:ext cx="6288405" cy="540385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800" b="1">
                <a:solidFill>
                  <a:srgbClr val="1294A9"/>
                </a:solidFill>
                <a:latin typeface="Arial"/>
                <a:cs typeface="Arial"/>
              </a:rPr>
              <a:t>When</a:t>
            </a:r>
            <a:r>
              <a:rPr dirty="0" sz="1800" spc="-15" b="1">
                <a:solidFill>
                  <a:srgbClr val="1294A9"/>
                </a:solidFill>
                <a:latin typeface="Arial"/>
                <a:cs typeface="Arial"/>
              </a:rPr>
              <a:t> </a:t>
            </a:r>
            <a:r>
              <a:rPr dirty="0" sz="1800" spc="-45" b="1">
                <a:solidFill>
                  <a:srgbClr val="1294A9"/>
                </a:solidFill>
                <a:latin typeface="Arial"/>
                <a:cs typeface="Arial"/>
              </a:rPr>
              <a:t>Privacy</a:t>
            </a:r>
            <a:r>
              <a:rPr dirty="0" sz="1800" spc="-55" b="1">
                <a:solidFill>
                  <a:srgbClr val="1294A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294A9"/>
                </a:solidFill>
                <a:latin typeface="Arial"/>
                <a:cs typeface="Arial"/>
              </a:rPr>
              <a:t>Protection</a:t>
            </a:r>
            <a:r>
              <a:rPr dirty="0" sz="1800" spc="-15" b="1">
                <a:solidFill>
                  <a:srgbClr val="1294A9"/>
                </a:solidFill>
                <a:latin typeface="Arial"/>
                <a:cs typeface="Arial"/>
              </a:rPr>
              <a:t> </a:t>
            </a:r>
            <a:r>
              <a:rPr dirty="0" sz="1800" spc="-90" b="1">
                <a:solidFill>
                  <a:srgbClr val="1294A9"/>
                </a:solidFill>
                <a:latin typeface="Arial"/>
                <a:cs typeface="Arial"/>
              </a:rPr>
              <a:t>is</a:t>
            </a:r>
            <a:r>
              <a:rPr dirty="0" sz="1800" spc="-15" b="1">
                <a:solidFill>
                  <a:srgbClr val="1294A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294A9"/>
                </a:solidFill>
                <a:latin typeface="Arial"/>
                <a:cs typeface="Arial"/>
              </a:rPr>
              <a:t>turned</a:t>
            </a:r>
            <a:r>
              <a:rPr dirty="0" sz="1800" spc="-25" b="1">
                <a:solidFill>
                  <a:srgbClr val="1294A9"/>
                </a:solidFill>
                <a:latin typeface="Arial"/>
                <a:cs typeface="Arial"/>
              </a:rPr>
              <a:t> ON</a:t>
            </a:r>
            <a:endParaRPr sz="1800">
              <a:latin typeface="Arial"/>
              <a:cs typeface="Arial"/>
            </a:endParaRPr>
          </a:p>
          <a:p>
            <a:pPr marL="355600" marR="38100" indent="-343535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 b="1">
                <a:latin typeface="Arial"/>
                <a:cs typeface="Arial"/>
              </a:rPr>
              <a:t>Detected </a:t>
            </a:r>
            <a:r>
              <a:rPr dirty="0" sz="1800" spc="-30" b="1">
                <a:latin typeface="Arial"/>
                <a:cs typeface="Arial"/>
              </a:rPr>
              <a:t>person(s)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are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blurred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search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220" b="1">
                <a:latin typeface="Arial"/>
                <a:cs typeface="Arial"/>
              </a:rPr>
              <a:t>&amp;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alert</a:t>
            </a:r>
            <a:r>
              <a:rPr dirty="0" sz="1800" spc="-25" b="1">
                <a:latin typeface="Arial"/>
                <a:cs typeface="Arial"/>
              </a:rPr>
              <a:t> results </a:t>
            </a:r>
            <a:r>
              <a:rPr dirty="0" sz="1800" b="1">
                <a:latin typeface="Arial"/>
                <a:cs typeface="Arial"/>
              </a:rPr>
              <a:t>for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cameras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activated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 the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appliance</a:t>
            </a:r>
            <a:endParaRPr sz="1800">
              <a:latin typeface="Arial"/>
              <a:cs typeface="Arial"/>
            </a:endParaRPr>
          </a:p>
          <a:p>
            <a:pPr lvl="1" marL="643255" indent="-226695">
              <a:lnSpc>
                <a:spcPts val="2050"/>
              </a:lnSpc>
              <a:spcBef>
                <a:spcPts val="265"/>
              </a:spcBef>
              <a:buChar char="•"/>
              <a:tabLst>
                <a:tab pos="643255" algn="l"/>
              </a:tabLst>
            </a:pPr>
            <a:r>
              <a:rPr dirty="0" sz="1800" spc="-10">
                <a:latin typeface="Arial"/>
                <a:cs typeface="Arial"/>
              </a:rPr>
              <a:t>Blurred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detail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page,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thumbnails,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exported</a:t>
            </a:r>
            <a:r>
              <a:rPr dirty="0" sz="1800" spc="-20">
                <a:latin typeface="Arial"/>
                <a:cs typeface="Arial"/>
              </a:rPr>
              <a:t> data</a:t>
            </a:r>
            <a:endParaRPr sz="1800">
              <a:latin typeface="Arial"/>
              <a:cs typeface="Arial"/>
            </a:endParaRPr>
          </a:p>
          <a:p>
            <a:pPr marL="643890">
              <a:lnSpc>
                <a:spcPts val="2050"/>
              </a:lnSpc>
            </a:pPr>
            <a:r>
              <a:rPr dirty="0" sz="1800" spc="-10">
                <a:latin typeface="Arial"/>
                <a:cs typeface="Arial"/>
              </a:rPr>
              <a:t>thumbnails</a:t>
            </a:r>
            <a:endParaRPr sz="1800">
              <a:latin typeface="Arial"/>
              <a:cs typeface="Arial"/>
            </a:endParaRPr>
          </a:p>
          <a:p>
            <a:pPr lvl="1" marL="643255" indent="-226695">
              <a:lnSpc>
                <a:spcPct val="100000"/>
              </a:lnSpc>
              <a:spcBef>
                <a:spcPts val="290"/>
              </a:spcBef>
              <a:buChar char="•"/>
              <a:tabLst>
                <a:tab pos="643255" algn="l"/>
              </a:tabLst>
            </a:pPr>
            <a:r>
              <a:rPr dirty="0" sz="1800" spc="-35">
                <a:latin typeface="Arial"/>
                <a:cs typeface="Arial"/>
              </a:rPr>
              <a:t>Restrictions: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video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playback,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no</a:t>
            </a:r>
            <a:r>
              <a:rPr dirty="0" sz="18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live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 view</a:t>
            </a:r>
            <a:endParaRPr sz="1800">
              <a:latin typeface="Arial"/>
              <a:cs typeface="Arial"/>
            </a:endParaRPr>
          </a:p>
          <a:p>
            <a:pPr marL="355600" marR="59690" indent="-343535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 spc="-10" b="1">
                <a:latin typeface="Arial"/>
                <a:cs typeface="Arial"/>
              </a:rPr>
              <a:t>Blurring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is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applied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right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after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70" b="1">
                <a:latin typeface="Arial"/>
                <a:cs typeface="Arial"/>
              </a:rPr>
              <a:t>analysis,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 </a:t>
            </a:r>
            <a:r>
              <a:rPr dirty="0" sz="1800" spc="-10" b="1">
                <a:latin typeface="Arial"/>
                <a:cs typeface="Arial"/>
              </a:rPr>
              <a:t>images </a:t>
            </a:r>
            <a:r>
              <a:rPr dirty="0" sz="1800" spc="-80" b="1">
                <a:latin typeface="Arial"/>
                <a:cs typeface="Arial"/>
              </a:rPr>
              <a:t>processed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before turning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Privacy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Protection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cannot </a:t>
            </a:r>
            <a:r>
              <a:rPr dirty="0" sz="1800" b="1">
                <a:latin typeface="Arial"/>
                <a:cs typeface="Arial"/>
              </a:rPr>
              <a:t>be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unblurred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ts val="2055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800" b="1">
                <a:latin typeface="Arial"/>
                <a:cs typeface="Arial"/>
              </a:rPr>
              <a:t>Admin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User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with </a:t>
            </a:r>
            <a:r>
              <a:rPr dirty="0" sz="1800" spc="-45" b="1">
                <a:solidFill>
                  <a:srgbClr val="FF0000"/>
                </a:solidFill>
                <a:latin typeface="Arial"/>
                <a:cs typeface="Arial"/>
              </a:rPr>
              <a:t>Privacy</a:t>
            </a:r>
            <a:r>
              <a:rPr dirty="0" sz="18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Protection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unblur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ts val="2055"/>
              </a:lnSpc>
            </a:pPr>
            <a:r>
              <a:rPr dirty="0" sz="1800" spc="-40" b="1">
                <a:latin typeface="Arial"/>
                <a:cs typeface="Arial"/>
              </a:rPr>
              <a:t>permission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can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unblur</a:t>
            </a:r>
            <a:r>
              <a:rPr dirty="0" sz="1800" spc="-20">
                <a:solidFill>
                  <a:srgbClr val="FF0000"/>
                </a:solidFill>
                <a:latin typeface="Arial"/>
                <a:cs typeface="Arial"/>
              </a:rPr>
              <a:t> face</a:t>
            </a:r>
            <a:r>
              <a:rPr dirty="0" sz="18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 detail </a:t>
            </a:r>
            <a:r>
              <a:rPr dirty="0" sz="1800" spc="-20" b="1">
                <a:latin typeface="Arial"/>
                <a:cs typeface="Arial"/>
              </a:rPr>
              <a:t>page</a:t>
            </a:r>
            <a:endParaRPr sz="1800">
              <a:latin typeface="Arial"/>
              <a:cs typeface="Arial"/>
            </a:endParaRPr>
          </a:p>
          <a:p>
            <a:pPr lvl="1" marL="643890" marR="5080" indent="-170815">
              <a:lnSpc>
                <a:spcPts val="1939"/>
              </a:lnSpc>
              <a:spcBef>
                <a:spcPts val="535"/>
              </a:spcBef>
              <a:buChar char="•"/>
              <a:tabLst>
                <a:tab pos="643890" algn="l"/>
              </a:tabLst>
            </a:pPr>
            <a:r>
              <a:rPr dirty="0" sz="1800" spc="-60">
                <a:latin typeface="Arial"/>
                <a:cs typeface="Arial"/>
              </a:rPr>
              <a:t>User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has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permission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to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select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detected</a:t>
            </a:r>
            <a:r>
              <a:rPr dirty="0" sz="1800" spc="-10">
                <a:latin typeface="Arial"/>
                <a:cs typeface="Arial"/>
              </a:rPr>
              <a:t> person </a:t>
            </a:r>
            <a:r>
              <a:rPr dirty="0" sz="1800">
                <a:latin typeface="Arial"/>
                <a:cs typeface="Arial"/>
              </a:rPr>
              <a:t>once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icon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clicked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to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Unblur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400" spc="-10" i="1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dirty="0" sz="1400" spc="-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0000"/>
                </a:solidFill>
                <a:latin typeface="Arial"/>
                <a:cs typeface="Arial"/>
              </a:rPr>
              <a:t>with</a:t>
            </a:r>
            <a:r>
              <a:rPr dirty="0" sz="14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30" i="1">
                <a:solidFill>
                  <a:srgbClr val="FF0000"/>
                </a:solidFill>
                <a:latin typeface="Arial"/>
                <a:cs typeface="Arial"/>
              </a:rPr>
              <a:t>Privacy</a:t>
            </a:r>
            <a:r>
              <a:rPr dirty="0" sz="14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FF0000"/>
                </a:solidFill>
                <a:latin typeface="Arial"/>
                <a:cs typeface="Arial"/>
              </a:rPr>
              <a:t>Protection,</a:t>
            </a:r>
            <a:r>
              <a:rPr dirty="0" sz="1400" spc="-5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dirty="0" sz="14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60" i="1">
                <a:solidFill>
                  <a:srgbClr val="FF0000"/>
                </a:solidFill>
                <a:latin typeface="Arial"/>
                <a:cs typeface="Arial"/>
              </a:rPr>
              <a:t>system</a:t>
            </a:r>
            <a:r>
              <a:rPr dirty="0" sz="1400" spc="-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5" i="1">
                <a:solidFill>
                  <a:srgbClr val="FF0000"/>
                </a:solidFill>
                <a:latin typeface="Arial"/>
                <a:cs typeface="Arial"/>
              </a:rPr>
              <a:t>requires</a:t>
            </a:r>
            <a:r>
              <a:rPr dirty="0" sz="1400" spc="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0000"/>
                </a:solidFill>
                <a:latin typeface="Arial"/>
                <a:cs typeface="Arial"/>
              </a:rPr>
              <a:t>double</a:t>
            </a:r>
            <a:r>
              <a:rPr dirty="0" sz="1400" spc="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FF0000"/>
                </a:solidFill>
                <a:latin typeface="Arial"/>
                <a:cs typeface="Arial"/>
              </a:rPr>
              <a:t>storage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400" spc="85" b="1" i="1">
                <a:latin typeface="Trebuchet MS"/>
                <a:cs typeface="Trebuchet MS"/>
              </a:rPr>
              <a:t>AI</a:t>
            </a:r>
            <a:r>
              <a:rPr dirty="0" sz="1400" spc="-65" b="1" i="1">
                <a:latin typeface="Trebuchet MS"/>
                <a:cs typeface="Trebuchet MS"/>
              </a:rPr>
              <a:t> </a:t>
            </a:r>
            <a:r>
              <a:rPr dirty="0" sz="1400" spc="-20" b="1" i="1">
                <a:latin typeface="Trebuchet MS"/>
                <a:cs typeface="Trebuchet MS"/>
              </a:rPr>
              <a:t>Video</a:t>
            </a:r>
            <a:r>
              <a:rPr dirty="0" sz="1400" spc="-65" b="1" i="1">
                <a:latin typeface="Trebuchet MS"/>
                <a:cs typeface="Trebuchet MS"/>
              </a:rPr>
              <a:t> </a:t>
            </a:r>
            <a:r>
              <a:rPr dirty="0" sz="1400" b="1" i="1">
                <a:latin typeface="Trebuchet MS"/>
                <a:cs typeface="Trebuchet MS"/>
              </a:rPr>
              <a:t>Analytics</a:t>
            </a:r>
            <a:r>
              <a:rPr dirty="0" sz="1400" spc="-50" b="1" i="1">
                <a:latin typeface="Trebuchet MS"/>
                <a:cs typeface="Trebuchet MS"/>
              </a:rPr>
              <a:t> </a:t>
            </a:r>
            <a:r>
              <a:rPr dirty="0" sz="1400" spc="-35" i="1">
                <a:latin typeface="Arial"/>
                <a:cs typeface="Arial"/>
              </a:rPr>
              <a:t>complies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with:</a:t>
            </a:r>
            <a:endParaRPr sz="1400">
              <a:latin typeface="Arial"/>
              <a:cs typeface="Arial"/>
            </a:endParaRPr>
          </a:p>
          <a:p>
            <a:pPr lvl="1" marL="10414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041400" algn="l"/>
              </a:tabLst>
            </a:pPr>
            <a:r>
              <a:rPr dirty="0" sz="1400" spc="65" b="1" i="1">
                <a:latin typeface="Trebuchet MS"/>
                <a:cs typeface="Trebuchet MS"/>
              </a:rPr>
              <a:t>US</a:t>
            </a:r>
            <a:r>
              <a:rPr dirty="0" sz="1400" spc="-30" b="1" i="1">
                <a:latin typeface="Trebuchet MS"/>
                <a:cs typeface="Trebuchet MS"/>
              </a:rPr>
              <a:t> </a:t>
            </a:r>
            <a:r>
              <a:rPr dirty="0" sz="1400" spc="-20" b="1" i="1">
                <a:latin typeface="Trebuchet MS"/>
                <a:cs typeface="Trebuchet MS"/>
              </a:rPr>
              <a:t>Privacy</a:t>
            </a:r>
            <a:r>
              <a:rPr dirty="0" sz="1400" spc="-15" b="1" i="1">
                <a:latin typeface="Trebuchet MS"/>
                <a:cs typeface="Trebuchet MS"/>
              </a:rPr>
              <a:t> </a:t>
            </a:r>
            <a:r>
              <a:rPr dirty="0" sz="1400" spc="-40" b="1" i="1">
                <a:latin typeface="Trebuchet MS"/>
                <a:cs typeface="Trebuchet MS"/>
              </a:rPr>
              <a:t>Laws,</a:t>
            </a:r>
            <a:r>
              <a:rPr dirty="0" sz="1400" spc="-30" b="1" i="1">
                <a:latin typeface="Trebuchet MS"/>
                <a:cs typeface="Trebuchet MS"/>
              </a:rPr>
              <a:t> </a:t>
            </a:r>
            <a:r>
              <a:rPr dirty="0" sz="1400" b="1" i="1">
                <a:latin typeface="Trebuchet MS"/>
                <a:cs typeface="Trebuchet MS"/>
              </a:rPr>
              <a:t>including</a:t>
            </a:r>
            <a:r>
              <a:rPr dirty="0" sz="1400" spc="-10" b="1" i="1">
                <a:latin typeface="Trebuchet MS"/>
                <a:cs typeface="Trebuchet MS"/>
              </a:rPr>
              <a:t> California</a:t>
            </a:r>
            <a:r>
              <a:rPr dirty="0" sz="1400" spc="-20" b="1" i="1">
                <a:latin typeface="Trebuchet MS"/>
                <a:cs typeface="Trebuchet MS"/>
              </a:rPr>
              <a:t> </a:t>
            </a:r>
            <a:r>
              <a:rPr dirty="0" sz="1400" spc="-25" b="1" i="1">
                <a:latin typeface="Trebuchet MS"/>
                <a:cs typeface="Trebuchet MS"/>
              </a:rPr>
              <a:t>Privacy</a:t>
            </a:r>
            <a:r>
              <a:rPr dirty="0" sz="1400" spc="-15" b="1" i="1">
                <a:latin typeface="Trebuchet MS"/>
                <a:cs typeface="Trebuchet MS"/>
              </a:rPr>
              <a:t> </a:t>
            </a:r>
            <a:r>
              <a:rPr dirty="0" sz="1400" spc="-20" b="1" i="1">
                <a:latin typeface="Trebuchet MS"/>
                <a:cs typeface="Trebuchet MS"/>
              </a:rPr>
              <a:t>Laws</a:t>
            </a:r>
            <a:endParaRPr sz="1400">
              <a:latin typeface="Trebuchet MS"/>
              <a:cs typeface="Trebuchet MS"/>
            </a:endParaRPr>
          </a:p>
          <a:p>
            <a:pPr lvl="1" marL="10414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041400" algn="l"/>
              </a:tabLst>
            </a:pPr>
            <a:r>
              <a:rPr dirty="0" sz="1400" b="1" i="1">
                <a:latin typeface="Trebuchet MS"/>
                <a:cs typeface="Trebuchet MS"/>
              </a:rPr>
              <a:t>EU</a:t>
            </a:r>
            <a:r>
              <a:rPr dirty="0" sz="1400" spc="-55" b="1" i="1">
                <a:latin typeface="Trebuchet MS"/>
                <a:cs typeface="Trebuchet MS"/>
              </a:rPr>
              <a:t> </a:t>
            </a:r>
            <a:r>
              <a:rPr dirty="0" sz="1400" spc="45" b="1" i="1">
                <a:latin typeface="Trebuchet MS"/>
                <a:cs typeface="Trebuchet MS"/>
              </a:rPr>
              <a:t>GDPR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1989" y="966838"/>
            <a:ext cx="4372483" cy="56262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0">
                <a:latin typeface="Arial"/>
                <a:cs typeface="Arial"/>
              </a:rPr>
              <a:t>SenseAI</a:t>
            </a:r>
            <a:r>
              <a:rPr dirty="0" sz="3200" spc="-8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-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spc="-20" b="0">
                <a:latin typeface="Arial"/>
                <a:cs typeface="Arial"/>
              </a:rPr>
              <a:t>Vaping</a:t>
            </a:r>
            <a:r>
              <a:rPr dirty="0" sz="3200" spc="-6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and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Bullying</a:t>
            </a:r>
            <a:r>
              <a:rPr dirty="0" sz="3200" spc="-65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Sensor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365" y="1053211"/>
            <a:ext cx="11631295" cy="338381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9460" y="4697095"/>
            <a:ext cx="29521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0"/>
              </a:spcBef>
              <a:buClr>
                <a:srgbClr val="1294A9"/>
              </a:buClr>
              <a:buFont typeface="Arial"/>
              <a:buChar char="•"/>
              <a:tabLst>
                <a:tab pos="182880" algn="l"/>
              </a:tabLst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Accelerometer</a:t>
            </a:r>
            <a:r>
              <a:rPr dirty="0" sz="14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detect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tampering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9460" y="5093334"/>
            <a:ext cx="43503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0"/>
              </a:spcBef>
              <a:buClr>
                <a:srgbClr val="1294A9"/>
              </a:buClr>
              <a:buFont typeface="Arial"/>
              <a:buChar char="•"/>
              <a:tabLst>
                <a:tab pos="182880" algn="l"/>
              </a:tabLst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Protective</a:t>
            </a:r>
            <a:r>
              <a:rPr dirty="0" sz="14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Filter</a:t>
            </a:r>
            <a:r>
              <a:rPr dirty="0" sz="14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shield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against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unwanted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particles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9460" y="5488330"/>
            <a:ext cx="27038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100"/>
              </a:spcBef>
              <a:buClr>
                <a:srgbClr val="1294A9"/>
              </a:buClr>
              <a:buFont typeface="Arial"/>
              <a:buChar char="•"/>
              <a:tabLst>
                <a:tab pos="182880" algn="l"/>
              </a:tabLst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LED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shows </a:t>
            </a:r>
            <a:r>
              <a:rPr dirty="0" sz="1400" spc="-10">
                <a:latin typeface="Arial"/>
                <a:cs typeface="Arial"/>
              </a:rPr>
              <a:t>operational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status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9460" y="5883046"/>
            <a:ext cx="546989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82245" marR="5080" indent="-170180">
              <a:lnSpc>
                <a:spcPts val="1510"/>
              </a:lnSpc>
              <a:spcBef>
                <a:spcPts val="295"/>
              </a:spcBef>
              <a:buClr>
                <a:srgbClr val="1294A9"/>
              </a:buClr>
              <a:buFont typeface="Arial"/>
              <a:buChar char="•"/>
              <a:tabLst>
                <a:tab pos="183515" algn="l"/>
              </a:tabLst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Proximity</a:t>
            </a:r>
            <a:r>
              <a:rPr dirty="0" sz="14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Sensor</a:t>
            </a:r>
            <a:r>
              <a:rPr dirty="0" sz="1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detects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presence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proximity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objects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 spc="-25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alert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tampering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75628" y="4715383"/>
            <a:ext cx="554609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89230" marR="5080" indent="-177165">
              <a:lnSpc>
                <a:spcPts val="1510"/>
              </a:lnSpc>
              <a:spcBef>
                <a:spcPts val="295"/>
              </a:spcBef>
              <a:buClr>
                <a:srgbClr val="1294A9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Vape</a:t>
            </a:r>
            <a:r>
              <a:rPr dirty="0" sz="14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Sensor</a:t>
            </a:r>
            <a:r>
              <a:rPr dirty="0" sz="14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internal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airflow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system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enables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wide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range </a:t>
            </a:r>
            <a:r>
              <a:rPr dirty="0" sz="1400" spc="-1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vape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75628" y="5303901"/>
            <a:ext cx="5506085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89230" marR="5080" indent="-177165">
              <a:lnSpc>
                <a:spcPts val="1510"/>
              </a:lnSpc>
              <a:spcBef>
                <a:spcPts val="295"/>
              </a:spcBef>
              <a:buClr>
                <a:srgbClr val="1294A9"/>
              </a:buClr>
              <a:buFont typeface="Arial"/>
              <a:buChar char="•"/>
              <a:tabLst>
                <a:tab pos="190500" algn="l"/>
              </a:tabLst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Sound</a:t>
            </a:r>
            <a:r>
              <a:rPr dirty="0" sz="1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Sensor</a:t>
            </a:r>
            <a:r>
              <a:rPr dirty="0" sz="1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Measures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frequency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decibel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level,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sound </a:t>
            </a:r>
            <a:r>
              <a:rPr dirty="0" sz="1400" spc="-1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patterns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identify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acts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aggression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75628" y="5890666"/>
            <a:ext cx="27870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865" indent="-177165">
              <a:lnSpc>
                <a:spcPct val="100000"/>
              </a:lnSpc>
              <a:spcBef>
                <a:spcPts val="100"/>
              </a:spcBef>
              <a:buClr>
                <a:srgbClr val="1294A9"/>
              </a:buClr>
              <a:buFont typeface="Arial"/>
              <a:buChar char="•"/>
              <a:tabLst>
                <a:tab pos="189865" algn="l"/>
              </a:tabLst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Motion</a:t>
            </a:r>
            <a:r>
              <a:rPr dirty="0" sz="14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Sensor</a:t>
            </a:r>
            <a:r>
              <a:rPr dirty="0" sz="1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detects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8224"/>
            <a:ext cx="12191999" cy="6049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People</a:t>
            </a:r>
            <a:r>
              <a:rPr dirty="0" sz="2800" spc="-100"/>
              <a:t> </a:t>
            </a:r>
            <a:r>
              <a:rPr dirty="0" sz="2800" spc="-10"/>
              <a:t>Counting</a:t>
            </a:r>
            <a:endParaRPr sz="2800"/>
          </a:p>
        </p:txBody>
      </p:sp>
      <p:grpSp>
        <p:nvGrpSpPr>
          <p:cNvPr id="4" name="object 4" descr=""/>
          <p:cNvGrpSpPr/>
          <p:nvPr/>
        </p:nvGrpSpPr>
        <p:grpSpPr>
          <a:xfrm>
            <a:off x="398589" y="801243"/>
            <a:ext cx="11395075" cy="6003290"/>
            <a:chOff x="398589" y="801243"/>
            <a:chExt cx="11395075" cy="600329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589" y="801298"/>
              <a:ext cx="11394821" cy="600303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589" y="801243"/>
              <a:ext cx="802398" cy="2527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95" y="102311"/>
              <a:ext cx="1740662" cy="93642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498089"/>
            <a:ext cx="6711950" cy="1346200"/>
          </a:xfrm>
          <a:prstGeom prst="rect"/>
          <a:solidFill>
            <a:srgbClr val="1294A9"/>
          </a:solidFill>
        </p:spPr>
        <p:txBody>
          <a:bodyPr wrap="square" lIns="0" tIns="173990" rIns="0" bIns="0" rtlCol="0" vert="horz">
            <a:spAutoFit/>
          </a:bodyPr>
          <a:lstStyle/>
          <a:p>
            <a:pPr marL="317500" marR="880744">
              <a:lnSpc>
                <a:spcPts val="3890"/>
              </a:lnSpc>
              <a:spcBef>
                <a:spcPts val="1370"/>
              </a:spcBef>
            </a:pPr>
            <a:r>
              <a:rPr dirty="0" spc="-10" b="0">
                <a:latin typeface="Arial"/>
                <a:cs typeface="Arial"/>
              </a:rPr>
              <a:t>AI-</a:t>
            </a:r>
            <a:r>
              <a:rPr dirty="0" b="0">
                <a:latin typeface="Arial"/>
                <a:cs typeface="Arial"/>
              </a:rPr>
              <a:t>Powered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School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Safety </a:t>
            </a:r>
            <a:r>
              <a:rPr dirty="0" b="0">
                <a:latin typeface="Arial"/>
                <a:cs typeface="Arial"/>
              </a:rPr>
              <a:t>with</a:t>
            </a:r>
            <a:r>
              <a:rPr dirty="0" spc="-2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AI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VIDEO</a:t>
            </a:r>
            <a:r>
              <a:rPr dirty="0" spc="-204" b="0">
                <a:latin typeface="Arial"/>
                <a:cs typeface="Arial"/>
              </a:rPr>
              <a:t> </a:t>
            </a:r>
            <a:r>
              <a:rPr dirty="0" spc="-35" b="0">
                <a:latin typeface="Arial"/>
                <a:cs typeface="Arial"/>
              </a:rPr>
              <a:t>ANALYTICS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38" y="1846452"/>
            <a:ext cx="3124834" cy="253098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42010" y="5551423"/>
            <a:ext cx="3089275" cy="107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 marR="508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dirty="0" sz="11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1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dirty="0" sz="11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1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intended</a:t>
            </a:r>
            <a:r>
              <a:rPr dirty="0" sz="11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1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dirty="0" sz="11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5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dirty="0" sz="11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r>
              <a:rPr dirty="0" sz="11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1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1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service.</a:t>
            </a:r>
            <a:r>
              <a:rPr dirty="0" sz="11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1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FFFF"/>
                </a:solidFill>
                <a:latin typeface="Arial"/>
                <a:cs typeface="Arial"/>
              </a:rPr>
              <a:t>consult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11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dirty="0" sz="11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executive</a:t>
            </a:r>
            <a:r>
              <a:rPr dirty="0" sz="11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1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FFFFFF"/>
                </a:solidFill>
                <a:latin typeface="Arial"/>
                <a:cs typeface="Arial"/>
              </a:rPr>
              <a:t>obtain</a:t>
            </a:r>
            <a:r>
              <a:rPr dirty="0" sz="11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FFFFFF"/>
                </a:solidFill>
                <a:latin typeface="Arial"/>
                <a:cs typeface="Arial"/>
              </a:rPr>
              <a:t>additional information.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Claro</a:t>
            </a:r>
            <a:r>
              <a:rPr dirty="0" sz="9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Enterprise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Solutions,</a:t>
            </a:r>
            <a:r>
              <a:rPr dirty="0" sz="9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LLC.</a:t>
            </a:r>
            <a:r>
              <a:rPr dirty="0" sz="900" spc="2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9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4045" y="861809"/>
            <a:ext cx="10267950" cy="5773420"/>
            <a:chOff x="1884045" y="861809"/>
            <a:chExt cx="10267950" cy="57734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4045" y="861809"/>
              <a:ext cx="10267442" cy="57734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4045" y="1285773"/>
              <a:ext cx="593890" cy="18704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99136" y="1557273"/>
            <a:ext cx="147256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984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200" spc="-40" i="1">
                <a:latin typeface="Arial"/>
                <a:cs typeface="Arial"/>
              </a:rPr>
              <a:t>Threshold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this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example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is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114" i="1">
                <a:latin typeface="Arial"/>
                <a:cs typeface="Arial"/>
              </a:rPr>
              <a:t>&gt;</a:t>
            </a:r>
            <a:r>
              <a:rPr dirty="0" sz="1200" spc="-25" i="1">
                <a:latin typeface="Arial"/>
                <a:cs typeface="Arial"/>
              </a:rPr>
              <a:t> 10 </a:t>
            </a:r>
            <a:r>
              <a:rPr dirty="0" sz="1200" spc="-10" i="1">
                <a:latin typeface="Arial"/>
                <a:cs typeface="Arial"/>
              </a:rPr>
              <a:t>people.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99085" marR="208279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 spc="-10" i="1">
                <a:latin typeface="Arial"/>
                <a:cs typeface="Arial"/>
              </a:rPr>
              <a:t>Configurable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110" i="1">
                <a:latin typeface="Verdana"/>
                <a:cs typeface="Verdana"/>
              </a:rPr>
              <a:t>“cool</a:t>
            </a:r>
            <a:r>
              <a:rPr dirty="0" sz="1200" spc="-65" i="1">
                <a:latin typeface="Verdana"/>
                <a:cs typeface="Verdana"/>
              </a:rPr>
              <a:t> </a:t>
            </a:r>
            <a:r>
              <a:rPr dirty="0" sz="1200" spc="-114" i="1">
                <a:latin typeface="Verdana"/>
                <a:cs typeface="Verdana"/>
              </a:rPr>
              <a:t>down”</a:t>
            </a:r>
            <a:r>
              <a:rPr dirty="0" sz="1200" spc="-60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or</a:t>
            </a:r>
            <a:r>
              <a:rPr dirty="0" sz="1200" spc="-40" i="1">
                <a:latin typeface="Verdana"/>
                <a:cs typeface="Verdana"/>
              </a:rPr>
              <a:t> </a:t>
            </a:r>
            <a:r>
              <a:rPr dirty="0" sz="1200" i="1">
                <a:latin typeface="Arial"/>
                <a:cs typeface="Arial"/>
              </a:rPr>
              <a:t>interval</a:t>
            </a:r>
            <a:r>
              <a:rPr dirty="0" sz="1200" spc="30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before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next</a:t>
            </a:r>
            <a:r>
              <a:rPr dirty="0" sz="1200" spc="-70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detection.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99085" marR="120014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 spc="-60" i="1">
                <a:latin typeface="Arial"/>
                <a:cs typeface="Arial"/>
              </a:rPr>
              <a:t>Reports</a:t>
            </a:r>
            <a:r>
              <a:rPr dirty="0" sz="1200" spc="2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when</a:t>
            </a:r>
            <a:r>
              <a:rPr dirty="0" sz="1200" spc="-20" i="1">
                <a:latin typeface="Arial"/>
                <a:cs typeface="Arial"/>
              </a:rPr>
              <a:t> crowd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threshold </a:t>
            </a:r>
            <a:r>
              <a:rPr dirty="0" sz="1200" spc="-10" i="1">
                <a:latin typeface="Arial"/>
                <a:cs typeface="Arial"/>
              </a:rPr>
              <a:t>is</a:t>
            </a:r>
            <a:r>
              <a:rPr dirty="0" sz="1200" spc="-7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crossed.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12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200" spc="-20" i="1">
                <a:latin typeface="Arial"/>
                <a:cs typeface="Arial"/>
              </a:rPr>
              <a:t>Allows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spc="-40" i="1">
                <a:latin typeface="Arial"/>
                <a:cs typeface="Arial"/>
              </a:rPr>
              <a:t>user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to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determine</a:t>
            </a:r>
            <a:r>
              <a:rPr dirty="0" sz="1200" spc="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if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the </a:t>
            </a:r>
            <a:r>
              <a:rPr dirty="0" sz="1200" spc="-20" i="1">
                <a:latin typeface="Arial"/>
                <a:cs typeface="Arial"/>
              </a:rPr>
              <a:t>crowd</a:t>
            </a:r>
            <a:r>
              <a:rPr dirty="0" sz="1200" spc="-6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is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getting </a:t>
            </a:r>
            <a:r>
              <a:rPr dirty="0" sz="1200" i="1">
                <a:latin typeface="Arial"/>
                <a:cs typeface="Arial"/>
              </a:rPr>
              <a:t>larger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or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thinning </a:t>
            </a:r>
            <a:r>
              <a:rPr dirty="0" sz="1200" spc="-20" i="1">
                <a:latin typeface="Arial"/>
                <a:cs typeface="Arial"/>
              </a:rPr>
              <a:t>out.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Crowd</a:t>
            </a:r>
            <a:r>
              <a:rPr dirty="0" sz="2800" spc="-180"/>
              <a:t> </a:t>
            </a:r>
            <a:r>
              <a:rPr dirty="0" sz="2800" spc="-10"/>
              <a:t>Detection</a:t>
            </a:r>
            <a:endParaRPr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95"/>
              </a:spcBef>
            </a:pPr>
            <a:r>
              <a:rPr dirty="0" sz="2800" spc="-200"/>
              <a:t>Cross</a:t>
            </a:r>
            <a:r>
              <a:rPr dirty="0" sz="2800" spc="5"/>
              <a:t> </a:t>
            </a:r>
            <a:r>
              <a:rPr dirty="0" sz="2800" spc="-55"/>
              <a:t>Camera</a:t>
            </a:r>
            <a:r>
              <a:rPr dirty="0" sz="2800" spc="-65"/>
              <a:t> </a:t>
            </a:r>
            <a:r>
              <a:rPr dirty="0" sz="2800" spc="-50"/>
              <a:t>Tracking</a:t>
            </a:r>
            <a:endParaRPr sz="2800"/>
          </a:p>
        </p:txBody>
      </p:sp>
      <p:sp>
        <p:nvSpPr>
          <p:cNvPr id="3" name="object 3" descr=""/>
          <p:cNvSpPr txBox="1"/>
          <p:nvPr/>
        </p:nvSpPr>
        <p:spPr>
          <a:xfrm>
            <a:off x="240588" y="1960829"/>
            <a:ext cx="2226945" cy="311785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99085" marR="6985" indent="-287020">
              <a:lnSpc>
                <a:spcPct val="90100"/>
              </a:lnSpc>
              <a:spcBef>
                <a:spcPts val="270"/>
              </a:spcBef>
              <a:buChar char="•"/>
              <a:tabLst>
                <a:tab pos="299085" algn="l"/>
              </a:tabLst>
            </a:pPr>
            <a:r>
              <a:rPr dirty="0" sz="1400">
                <a:latin typeface="Arial"/>
                <a:cs typeface="Arial"/>
              </a:rPr>
              <a:t>Immediate</a:t>
            </a:r>
            <a:r>
              <a:rPr dirty="0" sz="1400" spc="-10">
                <a:latin typeface="Arial"/>
                <a:cs typeface="Arial"/>
              </a:rPr>
              <a:t> identification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subject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interest </a:t>
            </a:r>
            <a:r>
              <a:rPr dirty="0" sz="1400">
                <a:latin typeface="Arial"/>
                <a:cs typeface="Arial"/>
              </a:rPr>
              <a:t>without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pretraining</a:t>
            </a:r>
            <a:r>
              <a:rPr dirty="0" sz="1400" spc="1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pre-loading</a:t>
            </a:r>
            <a:r>
              <a:rPr dirty="0" sz="1400" spc="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database.</a:t>
            </a:r>
            <a:endParaRPr sz="1400">
              <a:latin typeface="Arial"/>
              <a:cs typeface="Arial"/>
            </a:endParaRPr>
          </a:p>
          <a:p>
            <a:pPr marL="299085" marR="249554" indent="-287020">
              <a:lnSpc>
                <a:spcPts val="1510"/>
              </a:lnSpc>
              <a:spcBef>
                <a:spcPts val="1019"/>
              </a:spcBef>
              <a:buChar char="•"/>
              <a:tabLst>
                <a:tab pos="299085" algn="l"/>
              </a:tabLst>
            </a:pPr>
            <a:r>
              <a:rPr dirty="0" sz="1400">
                <a:latin typeface="Arial"/>
                <a:cs typeface="Arial"/>
              </a:rPr>
              <a:t>AI-enabled </a:t>
            </a:r>
            <a:r>
              <a:rPr dirty="0" sz="1400" spc="-10">
                <a:latin typeface="Arial"/>
                <a:cs typeface="Arial"/>
              </a:rPr>
              <a:t>forensic </a:t>
            </a:r>
            <a:r>
              <a:rPr dirty="0" sz="1400">
                <a:latin typeface="Arial"/>
                <a:cs typeface="Arial"/>
              </a:rPr>
              <a:t>tracking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across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entire </a:t>
            </a:r>
            <a:r>
              <a:rPr dirty="0" sz="1400" spc="-20">
                <a:latin typeface="Arial"/>
                <a:cs typeface="Arial"/>
              </a:rPr>
              <a:t>camera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networks.</a:t>
            </a:r>
            <a:endParaRPr sz="1400">
              <a:latin typeface="Arial"/>
              <a:cs typeface="Arial"/>
            </a:endParaRPr>
          </a:p>
          <a:p>
            <a:pPr algn="just" marL="296545" marR="5080" indent="-284480">
              <a:lnSpc>
                <a:spcPct val="90100"/>
              </a:lnSpc>
              <a:spcBef>
                <a:spcPts val="980"/>
              </a:spcBef>
              <a:buChar char="•"/>
              <a:tabLst>
                <a:tab pos="299085" algn="l"/>
              </a:tabLst>
            </a:pPr>
            <a:r>
              <a:rPr dirty="0" sz="1400" spc="-30">
                <a:latin typeface="Arial"/>
                <a:cs typeface="Arial"/>
              </a:rPr>
              <a:t>Tracking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across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multiple </a:t>
            </a:r>
            <a:r>
              <a:rPr dirty="0" sz="1400" spc="-10">
                <a:latin typeface="Arial"/>
                <a:cs typeface="Arial"/>
              </a:rPr>
              <a:t>	</a:t>
            </a:r>
            <a:r>
              <a:rPr dirty="0" sz="1400" spc="-35">
                <a:latin typeface="Arial"/>
                <a:cs typeface="Arial"/>
              </a:rPr>
              <a:t>cameras</a:t>
            </a:r>
            <a:r>
              <a:rPr dirty="0" sz="1400" spc="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without</a:t>
            </a:r>
            <a:r>
              <a:rPr dirty="0" sz="1400" spc="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use </a:t>
            </a:r>
            <a:r>
              <a:rPr dirty="0" sz="1400" spc="-4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3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Face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Recognition.</a:t>
            </a:r>
            <a:endParaRPr sz="1400">
              <a:latin typeface="Arial"/>
              <a:cs typeface="Arial"/>
            </a:endParaRPr>
          </a:p>
          <a:p>
            <a:pPr marL="299085" marR="114300" indent="-287020">
              <a:lnSpc>
                <a:spcPts val="1510"/>
              </a:lnSpc>
              <a:spcBef>
                <a:spcPts val="1030"/>
              </a:spcBef>
              <a:buChar char="•"/>
              <a:tabLst>
                <a:tab pos="299085" algn="l"/>
              </a:tabLst>
            </a:pPr>
            <a:r>
              <a:rPr dirty="0" sz="1400">
                <a:latin typeface="Arial"/>
                <a:cs typeface="Arial"/>
              </a:rPr>
              <a:t>Map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view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40">
                <a:latin typeface="Arial"/>
                <a:cs typeface="Arial"/>
              </a:rPr>
              <a:t>(GPS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>
                <a:latin typeface="Arial"/>
                <a:cs typeface="Arial"/>
              </a:rPr>
              <a:t>indoor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floor</a:t>
            </a:r>
            <a:r>
              <a:rPr dirty="0" sz="1400" spc="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plan)</a:t>
            </a:r>
            <a:r>
              <a:rPr dirty="0" sz="1400" spc="10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of </a:t>
            </a:r>
            <a:r>
              <a:rPr dirty="0" sz="1400">
                <a:latin typeface="Arial"/>
                <a:cs typeface="Arial"/>
              </a:rPr>
              <a:t>subject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path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across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the </a:t>
            </a:r>
            <a:r>
              <a:rPr dirty="0" sz="1400">
                <a:latin typeface="Arial"/>
                <a:cs typeface="Arial"/>
              </a:rPr>
              <a:t>network </a:t>
            </a:r>
            <a:r>
              <a:rPr dirty="0" sz="1400" spc="-20">
                <a:latin typeface="Arial"/>
                <a:cs typeface="Arial"/>
              </a:rPr>
              <a:t>can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added.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648267" y="1313014"/>
            <a:ext cx="9488170" cy="4320540"/>
            <a:chOff x="2648267" y="1313014"/>
            <a:chExt cx="9488170" cy="43205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7728" y="1322539"/>
              <a:ext cx="9468993" cy="430136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653029" y="1317777"/>
              <a:ext cx="9478645" cy="4311015"/>
            </a:xfrm>
            <a:custGeom>
              <a:avLst/>
              <a:gdLst/>
              <a:ahLst/>
              <a:cxnLst/>
              <a:rect l="l" t="t" r="r" b="b"/>
              <a:pathLst>
                <a:path w="9478645" h="4311015">
                  <a:moveTo>
                    <a:pt x="0" y="4310888"/>
                  </a:moveTo>
                  <a:lnTo>
                    <a:pt x="9478518" y="4310888"/>
                  </a:lnTo>
                  <a:lnTo>
                    <a:pt x="9478518" y="0"/>
                  </a:lnTo>
                  <a:lnTo>
                    <a:pt x="0" y="0"/>
                  </a:lnTo>
                  <a:lnTo>
                    <a:pt x="0" y="43108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7728" y="1322527"/>
              <a:ext cx="646925" cy="2037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79" y="1348613"/>
            <a:ext cx="12126085" cy="16148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037582" y="1022680"/>
            <a:ext cx="232537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 b="1">
                <a:latin typeface="Arial"/>
                <a:cs typeface="Arial"/>
              </a:rPr>
              <a:t>Fall </a:t>
            </a:r>
            <a:r>
              <a:rPr dirty="0" sz="2000" b="1">
                <a:latin typeface="Arial"/>
                <a:cs typeface="Arial"/>
              </a:rPr>
              <a:t>Detection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Alert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61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55"/>
              <a:t>Fall</a:t>
            </a:r>
            <a:r>
              <a:rPr dirty="0" sz="2900" spc="-95"/>
              <a:t> </a:t>
            </a:r>
            <a:r>
              <a:rPr dirty="0" sz="2900"/>
              <a:t>Detection</a:t>
            </a:r>
            <a:r>
              <a:rPr dirty="0" sz="2900" spc="-95"/>
              <a:t> </a:t>
            </a:r>
            <a:r>
              <a:rPr dirty="0" sz="2900"/>
              <a:t>and</a:t>
            </a:r>
            <a:r>
              <a:rPr dirty="0" sz="2900" spc="-95"/>
              <a:t> </a:t>
            </a:r>
            <a:r>
              <a:rPr dirty="0" sz="2900"/>
              <a:t>Loitering</a:t>
            </a:r>
            <a:r>
              <a:rPr dirty="0" sz="2900" spc="-95"/>
              <a:t> </a:t>
            </a:r>
            <a:r>
              <a:rPr dirty="0" sz="2900" spc="-10"/>
              <a:t>Alert</a:t>
            </a:r>
            <a:endParaRPr sz="2900"/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1779" y="3396564"/>
            <a:ext cx="6304280" cy="332206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160009" y="3089910"/>
            <a:ext cx="17665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Arial"/>
                <a:cs typeface="Arial"/>
              </a:rPr>
              <a:t>Loitering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Alert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155185" y="4563274"/>
            <a:ext cx="865505" cy="1034415"/>
          </a:xfrm>
          <a:custGeom>
            <a:avLst/>
            <a:gdLst/>
            <a:ahLst/>
            <a:cxnLst/>
            <a:rect l="l" t="t" r="r" b="b"/>
            <a:pathLst>
              <a:path w="865504" h="1034414">
                <a:moveTo>
                  <a:pt x="0" y="1034351"/>
                </a:moveTo>
                <a:lnTo>
                  <a:pt x="865162" y="1034351"/>
                </a:lnTo>
                <a:lnTo>
                  <a:pt x="865162" y="0"/>
                </a:lnTo>
                <a:lnTo>
                  <a:pt x="0" y="0"/>
                </a:lnTo>
                <a:lnTo>
                  <a:pt x="0" y="1034351"/>
                </a:lnTo>
                <a:close/>
              </a:path>
            </a:pathLst>
          </a:custGeom>
          <a:ln w="53975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48253"/>
              <a:ext cx="12191999" cy="600974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259" y="1018539"/>
              <a:ext cx="3708400" cy="56221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42223" y="848233"/>
              <a:ext cx="3972179" cy="312559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42223" y="3573906"/>
              <a:ext cx="3901439" cy="328409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License</a:t>
            </a:r>
            <a:r>
              <a:rPr dirty="0" sz="3200" spc="-50"/>
              <a:t> </a:t>
            </a:r>
            <a:r>
              <a:rPr dirty="0" sz="3200"/>
              <a:t>Plate</a:t>
            </a:r>
            <a:r>
              <a:rPr dirty="0" sz="3200" spc="-40"/>
              <a:t> </a:t>
            </a:r>
            <a:r>
              <a:rPr dirty="0" sz="3200" spc="-10"/>
              <a:t>Recognition</a:t>
            </a:r>
            <a:endParaRPr sz="3200"/>
          </a:p>
        </p:txBody>
      </p:sp>
      <p:sp>
        <p:nvSpPr>
          <p:cNvPr id="8" name="object 8" descr=""/>
          <p:cNvSpPr txBox="1"/>
          <p:nvPr/>
        </p:nvSpPr>
        <p:spPr>
          <a:xfrm>
            <a:off x="4203319" y="2757906"/>
            <a:ext cx="3147695" cy="150558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865"/>
              </a:spcBef>
              <a:buClr>
                <a:srgbClr val="1294A9"/>
              </a:buClr>
              <a:buFont typeface="Arial"/>
              <a:buChar char="•"/>
              <a:tabLst>
                <a:tab pos="239395" algn="l"/>
              </a:tabLst>
            </a:pPr>
            <a:r>
              <a:rPr dirty="0" sz="2000" spc="-114" b="1">
                <a:latin typeface="Arial"/>
                <a:cs typeface="Arial"/>
              </a:rPr>
              <a:t>Across</a:t>
            </a:r>
            <a:r>
              <a:rPr dirty="0" sz="2000" spc="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multiple</a:t>
            </a:r>
            <a:r>
              <a:rPr dirty="0" sz="2000" spc="50" b="1">
                <a:latin typeface="Arial"/>
                <a:cs typeface="Arial"/>
              </a:rPr>
              <a:t> </a:t>
            </a:r>
            <a:r>
              <a:rPr dirty="0" sz="2000" spc="-45" b="1">
                <a:latin typeface="Arial"/>
                <a:cs typeface="Arial"/>
              </a:rPr>
              <a:t>cameras</a:t>
            </a:r>
            <a:endParaRPr sz="20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770"/>
              </a:spcBef>
              <a:buClr>
                <a:srgbClr val="1294A9"/>
              </a:buClr>
              <a:buFont typeface="Arial"/>
              <a:buChar char="•"/>
              <a:tabLst>
                <a:tab pos="239395" algn="l"/>
              </a:tabLst>
            </a:pPr>
            <a:r>
              <a:rPr dirty="0" sz="2000" spc="-30" b="1">
                <a:latin typeface="Arial"/>
                <a:cs typeface="Arial"/>
              </a:rPr>
              <a:t>Parked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moving</a:t>
            </a:r>
            <a:endParaRPr sz="2000">
              <a:latin typeface="Arial"/>
              <a:cs typeface="Arial"/>
            </a:endParaRPr>
          </a:p>
          <a:p>
            <a:pPr marL="239395" marR="672465" indent="-227329">
              <a:lnSpc>
                <a:spcPts val="2160"/>
              </a:lnSpc>
              <a:spcBef>
                <a:spcPts val="1025"/>
              </a:spcBef>
              <a:buClr>
                <a:srgbClr val="1294A9"/>
              </a:buClr>
              <a:buFont typeface="Arial"/>
              <a:buChar char="•"/>
              <a:tabLst>
                <a:tab pos="239395" algn="l"/>
              </a:tabLst>
            </a:pPr>
            <a:r>
              <a:rPr dirty="0" sz="2000" spc="-50" b="1">
                <a:latin typeface="Arial"/>
                <a:cs typeface="Arial"/>
              </a:rPr>
              <a:t>Slow,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city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35" b="1">
                <a:latin typeface="Arial"/>
                <a:cs typeface="Arial"/>
              </a:rPr>
              <a:t>speed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or </a:t>
            </a:r>
            <a:r>
              <a:rPr dirty="0" sz="2000" spc="-10" b="1">
                <a:latin typeface="Arial"/>
                <a:cs typeface="Arial"/>
              </a:rPr>
              <a:t>highway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speed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Where</a:t>
            </a:r>
            <a:r>
              <a:rPr dirty="0" sz="2800" spc="-90"/>
              <a:t> </a:t>
            </a:r>
            <a:r>
              <a:rPr dirty="0" sz="2800"/>
              <a:t>are</a:t>
            </a:r>
            <a:r>
              <a:rPr dirty="0" sz="2800" spc="-70"/>
              <a:t> </a:t>
            </a:r>
            <a:r>
              <a:rPr dirty="0" sz="2800" spc="-10"/>
              <a:t>Alerts</a:t>
            </a:r>
            <a:r>
              <a:rPr dirty="0" sz="2800" spc="-70"/>
              <a:t> </a:t>
            </a:r>
            <a:r>
              <a:rPr dirty="0" sz="2800" spc="-45"/>
              <a:t>Delivered?</a:t>
            </a:r>
            <a:endParaRPr sz="2800"/>
          </a:p>
        </p:txBody>
      </p:sp>
      <p:grpSp>
        <p:nvGrpSpPr>
          <p:cNvPr id="3" name="object 3" descr=""/>
          <p:cNvGrpSpPr/>
          <p:nvPr/>
        </p:nvGrpSpPr>
        <p:grpSpPr>
          <a:xfrm>
            <a:off x="670284" y="1110979"/>
            <a:ext cx="10864215" cy="5309235"/>
            <a:chOff x="670284" y="1110979"/>
            <a:chExt cx="10864215" cy="53092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0284" y="1110979"/>
              <a:ext cx="10863770" cy="530901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5552" y="2014740"/>
              <a:ext cx="1854707" cy="5638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5552" y="2016226"/>
              <a:ext cx="1795272" cy="60505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872094" y="2040991"/>
            <a:ext cx="1753235" cy="462280"/>
          </a:xfrm>
          <a:prstGeom prst="rect">
            <a:avLst/>
          </a:prstGeom>
          <a:solidFill>
            <a:srgbClr val="2BA1A9"/>
          </a:solidFill>
        </p:spPr>
        <p:txBody>
          <a:bodyPr wrap="square" lIns="0" tIns="3683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OPTIONAL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SMS</a:t>
            </a:r>
            <a:r>
              <a:rPr dirty="0" sz="12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SERVICE</a:t>
            </a:r>
            <a:endParaRPr sz="12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200" spc="-55">
                <a:solidFill>
                  <a:srgbClr val="FFFFFF"/>
                </a:solidFill>
                <a:latin typeface="Trebuchet MS"/>
                <a:cs typeface="Trebuchet MS"/>
              </a:rPr>
              <a:t>OPTIONAL</a:t>
            </a:r>
            <a:r>
              <a:rPr dirty="0" sz="12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API</a:t>
            </a:r>
            <a:r>
              <a:rPr dirty="0" sz="12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rebuchet MS"/>
                <a:cs typeface="Trebuchet MS"/>
              </a:rPr>
              <a:t>DELIVERY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081903" y="2271776"/>
            <a:ext cx="1790700" cy="1168400"/>
          </a:xfrm>
          <a:custGeom>
            <a:avLst/>
            <a:gdLst/>
            <a:ahLst/>
            <a:cxnLst/>
            <a:rect l="l" t="t" r="r" b="b"/>
            <a:pathLst>
              <a:path w="1790700" h="1168400">
                <a:moveTo>
                  <a:pt x="1733533" y="21643"/>
                </a:moveTo>
                <a:lnTo>
                  <a:pt x="0" y="1146556"/>
                </a:lnTo>
                <a:lnTo>
                  <a:pt x="13843" y="1167891"/>
                </a:lnTo>
                <a:lnTo>
                  <a:pt x="1747351" y="42869"/>
                </a:lnTo>
                <a:lnTo>
                  <a:pt x="1747520" y="27686"/>
                </a:lnTo>
                <a:lnTo>
                  <a:pt x="1733533" y="21643"/>
                </a:lnTo>
                <a:close/>
              </a:path>
              <a:path w="1790700" h="1168400">
                <a:moveTo>
                  <a:pt x="1780181" y="17018"/>
                </a:moveTo>
                <a:lnTo>
                  <a:pt x="1740662" y="17018"/>
                </a:lnTo>
                <a:lnTo>
                  <a:pt x="1754504" y="38226"/>
                </a:lnTo>
                <a:lnTo>
                  <a:pt x="1747351" y="42869"/>
                </a:lnTo>
                <a:lnTo>
                  <a:pt x="1747012" y="73406"/>
                </a:lnTo>
                <a:lnTo>
                  <a:pt x="1780181" y="17018"/>
                </a:lnTo>
                <a:close/>
              </a:path>
              <a:path w="1790700" h="1168400">
                <a:moveTo>
                  <a:pt x="1740662" y="17018"/>
                </a:moveTo>
                <a:lnTo>
                  <a:pt x="1733533" y="21643"/>
                </a:lnTo>
                <a:lnTo>
                  <a:pt x="1747520" y="27686"/>
                </a:lnTo>
                <a:lnTo>
                  <a:pt x="1747351" y="42869"/>
                </a:lnTo>
                <a:lnTo>
                  <a:pt x="1754504" y="38226"/>
                </a:lnTo>
                <a:lnTo>
                  <a:pt x="1740662" y="17018"/>
                </a:lnTo>
                <a:close/>
              </a:path>
              <a:path w="1790700" h="1168400">
                <a:moveTo>
                  <a:pt x="1790192" y="0"/>
                </a:moveTo>
                <a:lnTo>
                  <a:pt x="1705482" y="9525"/>
                </a:lnTo>
                <a:lnTo>
                  <a:pt x="1733533" y="21643"/>
                </a:lnTo>
                <a:lnTo>
                  <a:pt x="1740662" y="17018"/>
                </a:lnTo>
                <a:lnTo>
                  <a:pt x="1780181" y="17018"/>
                </a:lnTo>
                <a:lnTo>
                  <a:pt x="1790192" y="0"/>
                </a:lnTo>
                <a:close/>
              </a:path>
            </a:pathLst>
          </a:custGeom>
          <a:solidFill>
            <a:srgbClr val="2BA1A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67" y="811688"/>
            <a:ext cx="12103332" cy="60126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65" b="0">
                <a:latin typeface="Arial Black"/>
                <a:cs typeface="Arial Black"/>
              </a:rPr>
              <a:t>“CES</a:t>
            </a:r>
            <a:r>
              <a:rPr dirty="0" sz="2800" spc="-100" b="0">
                <a:latin typeface="Arial Black"/>
                <a:cs typeface="Arial Black"/>
              </a:rPr>
              <a:t> </a:t>
            </a:r>
            <a:r>
              <a:rPr dirty="0" sz="2800" spc="-220" b="0">
                <a:latin typeface="Arial Black"/>
                <a:cs typeface="Arial Black"/>
              </a:rPr>
              <a:t>AI</a:t>
            </a:r>
            <a:r>
              <a:rPr dirty="0" sz="2800" spc="-100" b="0">
                <a:latin typeface="Arial Black"/>
                <a:cs typeface="Arial Black"/>
              </a:rPr>
              <a:t> </a:t>
            </a:r>
            <a:r>
              <a:rPr dirty="0" sz="2800" spc="-240" b="0">
                <a:latin typeface="Arial Black"/>
                <a:cs typeface="Arial Black"/>
              </a:rPr>
              <a:t>Video”</a:t>
            </a:r>
            <a:r>
              <a:rPr dirty="0" sz="2800" spc="-80" b="0">
                <a:latin typeface="Arial Black"/>
                <a:cs typeface="Arial Black"/>
              </a:rPr>
              <a:t> </a:t>
            </a:r>
            <a:r>
              <a:rPr dirty="0" sz="2800" spc="-160" b="0">
                <a:latin typeface="Arial Black"/>
                <a:cs typeface="Arial Black"/>
              </a:rPr>
              <a:t>Mobile</a:t>
            </a:r>
            <a:r>
              <a:rPr dirty="0" sz="2800" spc="-70" b="0">
                <a:latin typeface="Arial Black"/>
                <a:cs typeface="Arial Black"/>
              </a:rPr>
              <a:t> </a:t>
            </a:r>
            <a:r>
              <a:rPr dirty="0" sz="2800" spc="-170" b="0">
                <a:latin typeface="Arial Black"/>
                <a:cs typeface="Arial Black"/>
              </a:rPr>
              <a:t>App</a:t>
            </a:r>
            <a:r>
              <a:rPr dirty="0" sz="2800" spc="-140" b="0">
                <a:latin typeface="Arial Black"/>
                <a:cs typeface="Arial Black"/>
              </a:rPr>
              <a:t> </a:t>
            </a:r>
            <a:r>
              <a:rPr dirty="0" sz="2800" b="0">
                <a:latin typeface="Arial Black"/>
                <a:cs typeface="Arial Black"/>
              </a:rPr>
              <a:t>–</a:t>
            </a:r>
            <a:r>
              <a:rPr dirty="0" sz="2800" spc="-100" b="0">
                <a:latin typeface="Arial Black"/>
                <a:cs typeface="Arial Black"/>
              </a:rPr>
              <a:t> </a:t>
            </a:r>
            <a:r>
              <a:rPr dirty="0" sz="2800" spc="-120"/>
              <a:t>Push</a:t>
            </a:r>
            <a:r>
              <a:rPr dirty="0" sz="2800" spc="60"/>
              <a:t> </a:t>
            </a:r>
            <a:r>
              <a:rPr dirty="0" sz="2800"/>
              <a:t>Notification</a:t>
            </a:r>
            <a:r>
              <a:rPr dirty="0" sz="2800" spc="105"/>
              <a:t> </a:t>
            </a:r>
            <a:r>
              <a:rPr dirty="0" sz="2800"/>
              <a:t>Alert</a:t>
            </a:r>
            <a:r>
              <a:rPr dirty="0" sz="2800" spc="50"/>
              <a:t> </a:t>
            </a:r>
            <a:r>
              <a:rPr dirty="0" sz="2800" spc="-10"/>
              <a:t>Example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855086" y="648360"/>
            <a:ext cx="9337040" cy="6209665"/>
            <a:chOff x="2855086" y="648360"/>
            <a:chExt cx="9337040" cy="620966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5086" y="669921"/>
              <a:ext cx="6339332" cy="618807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4870" y="648360"/>
              <a:ext cx="4977130" cy="620963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56572" y="1404950"/>
              <a:ext cx="2450211" cy="25189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1676" y="1717598"/>
              <a:ext cx="2579878" cy="47010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091676" y="2187701"/>
              <a:ext cx="2580005" cy="1890395"/>
            </a:xfrm>
            <a:custGeom>
              <a:avLst/>
              <a:gdLst/>
              <a:ahLst/>
              <a:cxnLst/>
              <a:rect l="l" t="t" r="r" b="b"/>
              <a:pathLst>
                <a:path w="2580004" h="1890395">
                  <a:moveTo>
                    <a:pt x="2579878" y="0"/>
                  </a:moveTo>
                  <a:lnTo>
                    <a:pt x="0" y="0"/>
                  </a:lnTo>
                  <a:lnTo>
                    <a:pt x="0" y="1890141"/>
                  </a:lnTo>
                  <a:lnTo>
                    <a:pt x="2579878" y="1890141"/>
                  </a:lnTo>
                  <a:lnTo>
                    <a:pt x="2579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6572" y="2211577"/>
              <a:ext cx="2455418" cy="183984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076182" y="4068064"/>
              <a:ext cx="2582545" cy="1188085"/>
            </a:xfrm>
            <a:custGeom>
              <a:avLst/>
              <a:gdLst/>
              <a:ahLst/>
              <a:cxnLst/>
              <a:rect l="l" t="t" r="r" b="b"/>
              <a:pathLst>
                <a:path w="2582545" h="1188085">
                  <a:moveTo>
                    <a:pt x="2582545" y="0"/>
                  </a:moveTo>
                  <a:lnTo>
                    <a:pt x="0" y="0"/>
                  </a:lnTo>
                  <a:lnTo>
                    <a:pt x="0" y="1187577"/>
                  </a:lnTo>
                  <a:lnTo>
                    <a:pt x="2582545" y="1187577"/>
                  </a:lnTo>
                  <a:lnTo>
                    <a:pt x="258254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53601" y="4201020"/>
              <a:ext cx="903871" cy="65279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53601" y="4889627"/>
              <a:ext cx="685800" cy="1651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76182" y="5288546"/>
              <a:ext cx="2578100" cy="52070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351840" y="6575856"/>
            <a:ext cx="4315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FF0000"/>
                </a:solidFill>
                <a:latin typeface="Arial"/>
                <a:cs typeface="Arial"/>
              </a:rPr>
              <a:t>Push</a:t>
            </a:r>
            <a:r>
              <a:rPr dirty="0" sz="1800" spc="-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0000"/>
                </a:solidFill>
                <a:latin typeface="Arial"/>
                <a:cs typeface="Arial"/>
              </a:rPr>
              <a:t>Notification</a:t>
            </a:r>
            <a:r>
              <a:rPr dirty="0" sz="1800" spc="-1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0000"/>
                </a:solidFill>
                <a:latin typeface="Arial"/>
                <a:cs typeface="Arial"/>
              </a:rPr>
              <a:t>iOS</a:t>
            </a:r>
            <a:r>
              <a:rPr dirty="0" sz="1800" spc="-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1800" spc="-8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0000"/>
                </a:solidFill>
                <a:latin typeface="Arial"/>
                <a:cs typeface="Arial"/>
              </a:rPr>
              <a:t>Android</a:t>
            </a:r>
            <a:r>
              <a:rPr dirty="0" sz="1800" spc="-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FF0000"/>
                </a:solidFill>
                <a:latin typeface="Arial"/>
                <a:cs typeface="Arial"/>
              </a:rPr>
              <a:t>devices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12851" y="923772"/>
            <a:ext cx="2882900" cy="5661660"/>
            <a:chOff x="312851" y="923772"/>
            <a:chExt cx="2882900" cy="5661660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2851" y="923772"/>
              <a:ext cx="2882900" cy="566153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41172" y="5277230"/>
              <a:ext cx="2456815" cy="394970"/>
            </a:xfrm>
            <a:custGeom>
              <a:avLst/>
              <a:gdLst/>
              <a:ahLst/>
              <a:cxnLst/>
              <a:rect l="l" t="t" r="r" b="b"/>
              <a:pathLst>
                <a:path w="2456815" h="394970">
                  <a:moveTo>
                    <a:pt x="2390749" y="0"/>
                  </a:moveTo>
                  <a:lnTo>
                    <a:pt x="65735" y="0"/>
                  </a:lnTo>
                  <a:lnTo>
                    <a:pt x="40151" y="5169"/>
                  </a:lnTo>
                  <a:lnTo>
                    <a:pt x="19256" y="19256"/>
                  </a:lnTo>
                  <a:lnTo>
                    <a:pt x="5166" y="40130"/>
                  </a:lnTo>
                  <a:lnTo>
                    <a:pt x="0" y="65659"/>
                  </a:lnTo>
                  <a:lnTo>
                    <a:pt x="0" y="328637"/>
                  </a:lnTo>
                  <a:lnTo>
                    <a:pt x="5166" y="354227"/>
                  </a:lnTo>
                  <a:lnTo>
                    <a:pt x="19256" y="375121"/>
                  </a:lnTo>
                  <a:lnTo>
                    <a:pt x="40151" y="389207"/>
                  </a:lnTo>
                  <a:lnTo>
                    <a:pt x="65735" y="394373"/>
                  </a:lnTo>
                  <a:lnTo>
                    <a:pt x="2390749" y="394373"/>
                  </a:lnTo>
                  <a:lnTo>
                    <a:pt x="2416332" y="389207"/>
                  </a:lnTo>
                  <a:lnTo>
                    <a:pt x="2437199" y="375121"/>
                  </a:lnTo>
                  <a:lnTo>
                    <a:pt x="2451257" y="354227"/>
                  </a:lnTo>
                  <a:lnTo>
                    <a:pt x="2456408" y="328637"/>
                  </a:lnTo>
                  <a:lnTo>
                    <a:pt x="2456408" y="65659"/>
                  </a:lnTo>
                  <a:lnTo>
                    <a:pt x="2451257" y="40130"/>
                  </a:lnTo>
                  <a:lnTo>
                    <a:pt x="2437199" y="19256"/>
                  </a:lnTo>
                  <a:lnTo>
                    <a:pt x="2416332" y="5169"/>
                  </a:lnTo>
                  <a:lnTo>
                    <a:pt x="239074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41172" y="5277230"/>
              <a:ext cx="2456815" cy="394970"/>
            </a:xfrm>
            <a:custGeom>
              <a:avLst/>
              <a:gdLst/>
              <a:ahLst/>
              <a:cxnLst/>
              <a:rect l="l" t="t" r="r" b="b"/>
              <a:pathLst>
                <a:path w="2456815" h="394970">
                  <a:moveTo>
                    <a:pt x="0" y="65659"/>
                  </a:moveTo>
                  <a:lnTo>
                    <a:pt x="5166" y="40130"/>
                  </a:lnTo>
                  <a:lnTo>
                    <a:pt x="19256" y="19256"/>
                  </a:lnTo>
                  <a:lnTo>
                    <a:pt x="40151" y="5169"/>
                  </a:lnTo>
                  <a:lnTo>
                    <a:pt x="65735" y="0"/>
                  </a:lnTo>
                  <a:lnTo>
                    <a:pt x="2390749" y="0"/>
                  </a:lnTo>
                  <a:lnTo>
                    <a:pt x="2416332" y="5169"/>
                  </a:lnTo>
                  <a:lnTo>
                    <a:pt x="2437199" y="19256"/>
                  </a:lnTo>
                  <a:lnTo>
                    <a:pt x="2451257" y="40130"/>
                  </a:lnTo>
                  <a:lnTo>
                    <a:pt x="2456408" y="65659"/>
                  </a:lnTo>
                  <a:lnTo>
                    <a:pt x="2456408" y="328637"/>
                  </a:lnTo>
                  <a:lnTo>
                    <a:pt x="2451257" y="354227"/>
                  </a:lnTo>
                  <a:lnTo>
                    <a:pt x="2437199" y="375121"/>
                  </a:lnTo>
                  <a:lnTo>
                    <a:pt x="2416332" y="389207"/>
                  </a:lnTo>
                  <a:lnTo>
                    <a:pt x="2390749" y="394373"/>
                  </a:lnTo>
                  <a:lnTo>
                    <a:pt x="65735" y="394373"/>
                  </a:lnTo>
                  <a:lnTo>
                    <a:pt x="40151" y="389207"/>
                  </a:lnTo>
                  <a:lnTo>
                    <a:pt x="19256" y="375121"/>
                  </a:lnTo>
                  <a:lnTo>
                    <a:pt x="5166" y="354227"/>
                  </a:lnTo>
                  <a:lnTo>
                    <a:pt x="0" y="328637"/>
                  </a:lnTo>
                  <a:lnTo>
                    <a:pt x="0" y="65659"/>
                  </a:lnTo>
                  <a:close/>
                </a:path>
              </a:pathLst>
            </a:custGeom>
            <a:ln w="12700">
              <a:solidFill>
                <a:srgbClr val="16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422653" y="5310378"/>
            <a:ext cx="1475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Trebuchet MS"/>
                <a:cs typeface="Trebuchet MS"/>
              </a:rPr>
              <a:t>Weapons</a:t>
            </a:r>
            <a:r>
              <a:rPr dirty="0" sz="1800" spc="-90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Alert!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1598" y="5328615"/>
            <a:ext cx="303644" cy="2915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1067" y="1437765"/>
            <a:ext cx="9740448" cy="53507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Video</a:t>
            </a:r>
            <a:r>
              <a:rPr dirty="0" sz="2800" spc="-110"/>
              <a:t> </a:t>
            </a:r>
            <a:r>
              <a:rPr dirty="0" sz="2800" spc="-10"/>
              <a:t>Search</a:t>
            </a:r>
            <a:endParaRPr sz="2800"/>
          </a:p>
        </p:txBody>
      </p:sp>
      <p:sp>
        <p:nvSpPr>
          <p:cNvPr id="4" name="object 4" descr=""/>
          <p:cNvSpPr txBox="1"/>
          <p:nvPr/>
        </p:nvSpPr>
        <p:spPr>
          <a:xfrm>
            <a:off x="236321" y="942786"/>
            <a:ext cx="2409825" cy="239839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2400" spc="-35" b="1">
                <a:latin typeface="Arial"/>
                <a:cs typeface="Arial"/>
              </a:rPr>
              <a:t>Using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attributes: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1294A9"/>
              </a:buClr>
              <a:buChar char="•"/>
              <a:tabLst>
                <a:tab pos="240665" algn="l"/>
              </a:tabLst>
            </a:pPr>
            <a:r>
              <a:rPr dirty="0" sz="1800" spc="-10">
                <a:latin typeface="Arial"/>
                <a:cs typeface="Arial"/>
              </a:rPr>
              <a:t>Color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1294A9"/>
              </a:buClr>
              <a:buChar char="•"/>
              <a:tabLst>
                <a:tab pos="240665" algn="l"/>
              </a:tabLst>
            </a:pPr>
            <a:r>
              <a:rPr dirty="0" sz="1800" spc="-10">
                <a:latin typeface="Arial"/>
                <a:cs typeface="Arial"/>
              </a:rPr>
              <a:t>Quantity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lr>
                <a:srgbClr val="1294A9"/>
              </a:buClr>
              <a:buChar char="•"/>
              <a:tabLst>
                <a:tab pos="240665" algn="l"/>
              </a:tabLst>
            </a:pPr>
            <a:r>
              <a:rPr dirty="0" sz="1800" spc="-10">
                <a:latin typeface="Arial"/>
                <a:cs typeface="Arial"/>
              </a:rPr>
              <a:t>Gender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lr>
                <a:srgbClr val="1294A9"/>
              </a:buClr>
              <a:buChar char="•"/>
              <a:tabLst>
                <a:tab pos="240665" algn="l"/>
              </a:tabLst>
            </a:pPr>
            <a:r>
              <a:rPr dirty="0" sz="1800" spc="-25"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1294A9"/>
              </a:buClr>
              <a:buChar char="•"/>
              <a:tabLst>
                <a:tab pos="240665" algn="l"/>
              </a:tabLst>
            </a:pPr>
            <a:r>
              <a:rPr dirty="0" sz="1800">
                <a:latin typeface="Arial"/>
                <a:cs typeface="Arial"/>
              </a:rPr>
              <a:t>Object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Type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6321" y="3544061"/>
            <a:ext cx="1483360" cy="1649095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400" spc="-95" b="1">
                <a:latin typeface="Arial"/>
                <a:cs typeface="Arial"/>
              </a:rPr>
              <a:t>Search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0"/>
              </a:spcBef>
              <a:buClr>
                <a:srgbClr val="1294A9"/>
              </a:buClr>
              <a:buChar char="•"/>
              <a:tabLst>
                <a:tab pos="240665" algn="l"/>
              </a:tabLst>
            </a:pPr>
            <a:r>
              <a:rPr dirty="0" sz="1800" spc="-10">
                <a:latin typeface="Arial"/>
                <a:cs typeface="Arial"/>
              </a:rPr>
              <a:t>People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Clr>
                <a:srgbClr val="1294A9"/>
              </a:buClr>
              <a:buChar char="•"/>
              <a:tabLst>
                <a:tab pos="240665" algn="l"/>
              </a:tabLst>
            </a:pPr>
            <a:r>
              <a:rPr dirty="0" sz="1800" spc="-10">
                <a:latin typeface="Arial"/>
                <a:cs typeface="Arial"/>
              </a:rPr>
              <a:t>Objects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lr>
                <a:srgbClr val="1294A9"/>
              </a:buClr>
              <a:buChar char="•"/>
              <a:tabLst>
                <a:tab pos="240665" algn="l"/>
              </a:tabLst>
            </a:pPr>
            <a:r>
              <a:rPr dirty="0" sz="1800" spc="-10">
                <a:latin typeface="Arial"/>
                <a:cs typeface="Arial"/>
              </a:rPr>
              <a:t>Vehicles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32121" y="1125423"/>
            <a:ext cx="64763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Search</a:t>
            </a:r>
            <a:r>
              <a:rPr dirty="0" sz="1800" spc="-2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can</a:t>
            </a:r>
            <a:r>
              <a:rPr dirty="0" sz="180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dirty="0" sz="1800" spc="-3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used</a:t>
            </a:r>
            <a:r>
              <a:rPr dirty="0" sz="180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180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live</a:t>
            </a:r>
            <a:r>
              <a:rPr dirty="0" sz="1800" spc="-3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camera</a:t>
            </a:r>
            <a:r>
              <a:rPr dirty="0" sz="1800" spc="-2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feeds</a:t>
            </a:r>
            <a:r>
              <a:rPr dirty="0" sz="1800" spc="-1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1800" spc="-40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recorded</a:t>
            </a:r>
            <a:r>
              <a:rPr dirty="0" sz="1800" spc="-5" b="1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video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95"/>
              <a:t>Search</a:t>
            </a:r>
            <a:r>
              <a:rPr dirty="0" sz="2800" spc="-40"/>
              <a:t> </a:t>
            </a:r>
            <a:r>
              <a:rPr dirty="0" sz="2800"/>
              <a:t>for</a:t>
            </a:r>
            <a:r>
              <a:rPr dirty="0" sz="2800" spc="-55"/>
              <a:t> </a:t>
            </a:r>
            <a:r>
              <a:rPr dirty="0" sz="2800" spc="-45"/>
              <a:t>Objects,</a:t>
            </a:r>
            <a:r>
              <a:rPr dirty="0" sz="2800" spc="-35"/>
              <a:t> </a:t>
            </a:r>
            <a:r>
              <a:rPr dirty="0" sz="2800" spc="-20"/>
              <a:t>People</a:t>
            </a:r>
            <a:r>
              <a:rPr dirty="0" sz="2800" spc="-30"/>
              <a:t> </a:t>
            </a:r>
            <a:r>
              <a:rPr dirty="0" sz="2800"/>
              <a:t>or</a:t>
            </a:r>
            <a:r>
              <a:rPr dirty="0" sz="2800" spc="-55"/>
              <a:t> </a:t>
            </a:r>
            <a:r>
              <a:rPr dirty="0" sz="2800" spc="-80"/>
              <a:t>Vehicles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0802" y="867460"/>
            <a:ext cx="1660144" cy="122918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639379" y="1931510"/>
            <a:ext cx="8498840" cy="4171315"/>
            <a:chOff x="1639379" y="1931510"/>
            <a:chExt cx="8498840" cy="417131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9379" y="1931510"/>
              <a:ext cx="8498584" cy="417089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6430" y="4423041"/>
              <a:ext cx="2022855" cy="146380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9854" y="4356506"/>
              <a:ext cx="2069719" cy="153250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549400" y="1466215"/>
            <a:ext cx="59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02432" y="1450289"/>
            <a:ext cx="12287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b="1">
                <a:latin typeface="Arial"/>
                <a:cs typeface="Arial"/>
              </a:rPr>
              <a:t>Live </a:t>
            </a:r>
            <a:r>
              <a:rPr dirty="0" sz="1800" spc="-60" b="1">
                <a:latin typeface="Arial"/>
                <a:cs typeface="Arial"/>
              </a:rPr>
              <a:t>Search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85" y="943432"/>
            <a:ext cx="12029057" cy="57184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Video</a:t>
            </a:r>
            <a:r>
              <a:rPr dirty="0" sz="2800" spc="-70"/>
              <a:t> </a:t>
            </a:r>
            <a:r>
              <a:rPr dirty="0" sz="2800"/>
              <a:t>Search</a:t>
            </a:r>
            <a:r>
              <a:rPr dirty="0" sz="2800" spc="-65"/>
              <a:t> </a:t>
            </a:r>
            <a:r>
              <a:rPr dirty="0" sz="2800"/>
              <a:t>/</a:t>
            </a:r>
            <a:r>
              <a:rPr dirty="0" sz="2800" spc="-80"/>
              <a:t> </a:t>
            </a:r>
            <a:r>
              <a:rPr dirty="0" sz="2800"/>
              <a:t>Object</a:t>
            </a:r>
            <a:r>
              <a:rPr dirty="0" sz="2800" spc="-70"/>
              <a:t> </a:t>
            </a:r>
            <a:r>
              <a:rPr dirty="0" sz="2800" spc="-10"/>
              <a:t>Search</a:t>
            </a:r>
            <a:endParaRPr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Partial</a:t>
            </a:r>
            <a:r>
              <a:rPr dirty="0" sz="3200" spc="-25"/>
              <a:t> </a:t>
            </a:r>
            <a:r>
              <a:rPr dirty="0" sz="3200"/>
              <a:t>License</a:t>
            </a:r>
            <a:r>
              <a:rPr dirty="0" sz="3200" spc="-50"/>
              <a:t> </a:t>
            </a:r>
            <a:r>
              <a:rPr dirty="0" sz="3200"/>
              <a:t>Plate</a:t>
            </a:r>
            <a:r>
              <a:rPr dirty="0" sz="3200" spc="-10"/>
              <a:t> </a:t>
            </a:r>
            <a:r>
              <a:rPr dirty="0" sz="3200"/>
              <a:t>Recognition</a:t>
            </a:r>
            <a:r>
              <a:rPr dirty="0" sz="3200" spc="-55"/>
              <a:t> </a:t>
            </a:r>
            <a:r>
              <a:rPr dirty="0" sz="3200" spc="-10"/>
              <a:t>Search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13" y="819531"/>
            <a:ext cx="10789412" cy="60384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812165"/>
            </a:xfrm>
            <a:custGeom>
              <a:avLst/>
              <a:gdLst/>
              <a:ahLst/>
              <a:cxnLst/>
              <a:rect l="l" t="t" r="r" b="b"/>
              <a:pathLst>
                <a:path w="12192000" h="812165">
                  <a:moveTo>
                    <a:pt x="0" y="812164"/>
                  </a:moveTo>
                  <a:lnTo>
                    <a:pt x="12192000" y="81216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812164"/>
                  </a:lnTo>
                  <a:close/>
                </a:path>
              </a:pathLst>
            </a:custGeom>
            <a:solidFill>
              <a:srgbClr val="1294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38306" y="91211"/>
              <a:ext cx="1313052" cy="7063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3"/>
              <a:ext cx="12191999" cy="6856981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0" y="9330"/>
            <a:ext cx="12192000" cy="6849109"/>
          </a:xfrm>
          <a:custGeom>
            <a:avLst/>
            <a:gdLst/>
            <a:ahLst/>
            <a:cxnLst/>
            <a:rect l="l" t="t" r="r" b="b"/>
            <a:pathLst>
              <a:path w="12192000" h="6849109">
                <a:moveTo>
                  <a:pt x="12192000" y="6848667"/>
                </a:moveTo>
                <a:lnTo>
                  <a:pt x="12192000" y="0"/>
                </a:lnTo>
                <a:lnTo>
                  <a:pt x="0" y="0"/>
                </a:lnTo>
                <a:lnTo>
                  <a:pt x="0" y="6848667"/>
                </a:lnTo>
                <a:lnTo>
                  <a:pt x="12192000" y="6848667"/>
                </a:lnTo>
                <a:close/>
              </a:path>
            </a:pathLst>
          </a:custGeom>
          <a:solidFill>
            <a:srgbClr val="001F5F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15136" y="620648"/>
            <a:ext cx="86880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3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dirty="0" sz="3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FFFFFF"/>
                </a:solidFill>
                <a:latin typeface="Arial"/>
                <a:cs typeface="Arial"/>
              </a:rPr>
              <a:t>Vulnerabilities:</a:t>
            </a:r>
            <a:r>
              <a:rPr dirty="0" sz="3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0A0B3"/>
                </a:solidFill>
                <a:latin typeface="Arial"/>
                <a:cs typeface="Arial"/>
              </a:rPr>
              <a:t>A</a:t>
            </a:r>
            <a:r>
              <a:rPr dirty="0" sz="3000" spc="-155" b="1">
                <a:solidFill>
                  <a:srgbClr val="00A0B3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0A0B3"/>
                </a:solidFill>
                <a:latin typeface="Arial"/>
                <a:cs typeface="Arial"/>
              </a:rPr>
              <a:t>Data-</a:t>
            </a:r>
            <a:r>
              <a:rPr dirty="0" sz="3000" b="1">
                <a:solidFill>
                  <a:srgbClr val="00A0B3"/>
                </a:solidFill>
                <a:latin typeface="Arial"/>
                <a:cs typeface="Arial"/>
              </a:rPr>
              <a:t>Driven</a:t>
            </a:r>
            <a:r>
              <a:rPr dirty="0" sz="3000" spc="-75" b="1">
                <a:solidFill>
                  <a:srgbClr val="00A0B3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00A0B3"/>
                </a:solidFill>
                <a:latin typeface="Arial"/>
                <a:cs typeface="Arial"/>
              </a:rPr>
              <a:t>View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05508" y="4666157"/>
            <a:ext cx="9180830" cy="769620"/>
          </a:xfrm>
          <a:prstGeom prst="rect">
            <a:avLst/>
          </a:prstGeom>
          <a:solidFill>
            <a:srgbClr val="252525">
              <a:alpha val="41175"/>
            </a:srgbClr>
          </a:solidFill>
          <a:ln w="28575">
            <a:solidFill>
              <a:srgbClr val="C00000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algorithms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swiftly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identify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anomalies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smoke,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fires,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weapons,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  <a:p>
            <a:pPr algn="ctr" marR="73660">
              <a:lnSpc>
                <a:spcPct val="100000"/>
              </a:lnSpc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intruders,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enabling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quick</a:t>
            </a:r>
            <a:r>
              <a:rPr dirty="0" sz="2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action</a:t>
            </a:r>
            <a:r>
              <a:rPr dirty="0" sz="2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enhance</a:t>
            </a:r>
            <a:r>
              <a:rPr dirty="0" sz="2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05351" y="1674113"/>
            <a:ext cx="2997835" cy="2080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430530" marR="42481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shootings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by</a:t>
            </a:r>
            <a:endParaRPr sz="20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70"/>
              </a:spcBef>
            </a:pPr>
            <a:r>
              <a:rPr dirty="0" baseline="25000" sz="6000" spc="-15">
                <a:solidFill>
                  <a:srgbClr val="FFD966"/>
                </a:solidFill>
                <a:latin typeface="Arial"/>
                <a:cs typeface="Arial"/>
              </a:rPr>
              <a:t>+</a:t>
            </a:r>
            <a:r>
              <a:rPr dirty="0" sz="6000" spc="-10" b="1">
                <a:solidFill>
                  <a:srgbClr val="FFD966"/>
                </a:solidFill>
                <a:latin typeface="Arial"/>
                <a:cs typeface="Arial"/>
              </a:rPr>
              <a:t>124</a:t>
            </a:r>
            <a:r>
              <a:rPr dirty="0" baseline="25000" sz="6000" spc="-15">
                <a:solidFill>
                  <a:srgbClr val="FFD966"/>
                </a:solidFill>
                <a:latin typeface="Arial"/>
                <a:cs typeface="Arial"/>
              </a:rPr>
              <a:t>%</a:t>
            </a:r>
            <a:endParaRPr baseline="25000" sz="6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8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2020–2021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2021–2022</a:t>
            </a:r>
            <a:r>
              <a:rPr dirty="0" baseline="26455" sz="1575" spc="-15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72271" y="1674113"/>
            <a:ext cx="3114040" cy="2384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74320" marR="26162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crime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directly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costs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victims</a:t>
            </a:r>
            <a:endParaRPr sz="20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70"/>
              </a:spcBef>
            </a:pPr>
            <a:r>
              <a:rPr dirty="0" baseline="25000" sz="6000" spc="-15">
                <a:solidFill>
                  <a:srgbClr val="FFD966"/>
                </a:solidFill>
                <a:latin typeface="Arial"/>
                <a:cs typeface="Arial"/>
              </a:rPr>
              <a:t>+</a:t>
            </a:r>
            <a:r>
              <a:rPr dirty="0" sz="6000" spc="-10" b="1">
                <a:solidFill>
                  <a:srgbClr val="FFD966"/>
                </a:solidFill>
                <a:latin typeface="Arial"/>
                <a:cs typeface="Arial"/>
              </a:rPr>
              <a:t>$600</a:t>
            </a:r>
            <a:r>
              <a:rPr dirty="0" baseline="25000" sz="6000" spc="-15" b="1">
                <a:solidFill>
                  <a:srgbClr val="FFD966"/>
                </a:solidFill>
                <a:latin typeface="Arial"/>
                <a:cs typeface="Arial"/>
              </a:rPr>
              <a:t>M</a:t>
            </a:r>
            <a:endParaRPr baseline="25000" sz="6000">
              <a:latin typeface="Arial"/>
              <a:cs typeface="Arial"/>
            </a:endParaRPr>
          </a:p>
          <a:p>
            <a:pPr algn="ctr" marL="38100" marR="30480">
              <a:lnSpc>
                <a:spcPct val="100000"/>
              </a:lnSpc>
              <a:spcBef>
                <a:spcPts val="73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expenses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ranging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stolen property</a:t>
            </a:r>
            <a:r>
              <a:rPr dirty="0" baseline="26455" sz="1575" spc="-15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171935" y="6426504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767676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3489" y="6175349"/>
            <a:ext cx="44862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100"/>
              </a:spcBef>
            </a:pPr>
            <a:r>
              <a:rPr dirty="0" baseline="27777" sz="75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baseline="27777" sz="750" spc="247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65">
                <a:solidFill>
                  <a:srgbClr val="FFFFFF"/>
                </a:solidFill>
                <a:latin typeface="Trebuchet MS"/>
                <a:cs typeface="Trebuchet MS"/>
              </a:rPr>
              <a:t>“The</a:t>
            </a:r>
            <a:r>
              <a:rPr dirty="0" sz="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Latest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Trebuchet MS"/>
                <a:cs typeface="Trebuchet MS"/>
              </a:rPr>
              <a:t>Government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 on </a:t>
            </a:r>
            <a:r>
              <a:rPr dirty="0" sz="8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Shootings.”</a:t>
            </a:r>
            <a:r>
              <a:rPr dirty="0" sz="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USAFacts, </a:t>
            </a:r>
            <a:r>
              <a:rPr dirty="0" sz="800" spc="-55">
                <a:solidFill>
                  <a:srgbClr val="FFFFFF"/>
                </a:solidFill>
                <a:latin typeface="Trebuchet MS"/>
                <a:cs typeface="Trebuchet MS"/>
              </a:rPr>
              <a:t>Feb</a:t>
            </a:r>
            <a:r>
              <a:rPr dirty="0" sz="8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2024</a:t>
            </a:r>
            <a:endParaRPr sz="800">
              <a:latin typeface="Trebuchet MS"/>
              <a:cs typeface="Trebuchet MS"/>
            </a:endParaRPr>
          </a:p>
          <a:p>
            <a:pPr marL="60960" marR="1168400" indent="-22860">
              <a:lnSpc>
                <a:spcPct val="100000"/>
              </a:lnSpc>
              <a:spcBef>
                <a:spcPts val="5"/>
              </a:spcBef>
            </a:pPr>
            <a:r>
              <a:rPr dirty="0" baseline="27777" sz="75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baseline="27777" sz="750" spc="442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0">
                <a:solidFill>
                  <a:srgbClr val="FFFFFF"/>
                </a:solidFill>
                <a:latin typeface="Trebuchet MS"/>
                <a:cs typeface="Trebuchet MS"/>
              </a:rPr>
              <a:t>School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Crime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35">
                <a:solidFill>
                  <a:srgbClr val="FFFFFF"/>
                </a:solidFill>
                <a:latin typeface="Trebuchet MS"/>
                <a:cs typeface="Trebuchet MS"/>
              </a:rPr>
              <a:t>Costs</a:t>
            </a:r>
            <a:r>
              <a:rPr dirty="0" sz="8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Victims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>
                <a:solidFill>
                  <a:srgbClr val="FFFFFF"/>
                </a:solidFill>
                <a:latin typeface="Trebuchet MS"/>
                <a:cs typeface="Trebuchet MS"/>
              </a:rPr>
              <a:t>More</a:t>
            </a:r>
            <a:r>
              <a:rPr dirty="0" sz="8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Than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 $600</a:t>
            </a:r>
            <a:r>
              <a:rPr dirty="0" sz="8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Million</a:t>
            </a:r>
            <a:r>
              <a:rPr dirty="0" sz="8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Every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70">
                <a:solidFill>
                  <a:srgbClr val="FFFFFF"/>
                </a:solidFill>
                <a:latin typeface="Trebuchet MS"/>
                <a:cs typeface="Trebuchet MS"/>
              </a:rPr>
              <a:t>Year,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 Report</a:t>
            </a:r>
            <a:r>
              <a:rPr dirty="0" sz="8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Trebuchet MS"/>
                <a:cs typeface="Trebuchet MS"/>
              </a:rPr>
              <a:t>Finds"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RTI</a:t>
            </a:r>
            <a:r>
              <a:rPr dirty="0" sz="8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International</a:t>
            </a:r>
            <a:r>
              <a:rPr dirty="0" sz="8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65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dirty="0" sz="8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RTI</a:t>
            </a:r>
            <a:r>
              <a:rPr dirty="0" sz="8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Research,</a:t>
            </a:r>
            <a:r>
              <a:rPr dirty="0" sz="8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2019</a:t>
            </a:r>
            <a:endParaRPr sz="8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</a:pPr>
            <a:r>
              <a:rPr dirty="0" baseline="27777" sz="75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baseline="27777" sz="750" spc="8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”Guns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seized</a:t>
            </a:r>
            <a:r>
              <a:rPr dirty="0" sz="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3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70">
                <a:solidFill>
                  <a:srgbClr val="FFFFFF"/>
                </a:solidFill>
                <a:latin typeface="Trebuchet MS"/>
                <a:cs typeface="Trebuchet MS"/>
              </a:rPr>
              <a:t>U.S.</a:t>
            </a:r>
            <a:r>
              <a:rPr dirty="0" sz="8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35">
                <a:solidFill>
                  <a:srgbClr val="FFFFFF"/>
                </a:solidFill>
                <a:latin typeface="Trebuchet MS"/>
                <a:cs typeface="Trebuchet MS"/>
              </a:rPr>
              <a:t>schools</a:t>
            </a:r>
            <a:r>
              <a:rPr dirty="0" sz="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60">
                <a:solidFill>
                  <a:srgbClr val="FFFFFF"/>
                </a:solidFill>
                <a:latin typeface="Trebuchet MS"/>
                <a:cs typeface="Trebuchet MS"/>
              </a:rPr>
              <a:t>day.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800" spc="-35">
                <a:solidFill>
                  <a:srgbClr val="FFFFFF"/>
                </a:solidFill>
                <a:latin typeface="Trebuchet MS"/>
                <a:cs typeface="Trebuchet MS"/>
              </a:rPr>
              <a:t> numbers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are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soaring”.</a:t>
            </a:r>
            <a:r>
              <a:rPr dirty="0" sz="8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Washington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50">
                <a:solidFill>
                  <a:srgbClr val="FFFFFF"/>
                </a:solidFill>
                <a:latin typeface="Trebuchet MS"/>
                <a:cs typeface="Trebuchet MS"/>
              </a:rPr>
              <a:t>Post,</a:t>
            </a:r>
            <a:r>
              <a:rPr dirty="0" sz="8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45">
                <a:solidFill>
                  <a:srgbClr val="FFFFFF"/>
                </a:solidFill>
                <a:latin typeface="Trebuchet MS"/>
                <a:cs typeface="Trebuchet MS"/>
              </a:rPr>
              <a:t>October</a:t>
            </a:r>
            <a:r>
              <a:rPr dirty="0" sz="8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800" spc="-2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98809" y="130302"/>
            <a:ext cx="1276223" cy="68770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35228" y="2486913"/>
            <a:ext cx="3110865" cy="1245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D966"/>
                </a:solidFill>
                <a:latin typeface="Arial"/>
                <a:cs typeface="Arial"/>
              </a:rPr>
              <a:t>1,150</a:t>
            </a:r>
            <a:r>
              <a:rPr dirty="0" sz="4000" spc="-95" b="1">
                <a:solidFill>
                  <a:srgbClr val="FFD966"/>
                </a:solidFill>
                <a:latin typeface="Arial"/>
                <a:cs typeface="Arial"/>
              </a:rPr>
              <a:t> </a:t>
            </a:r>
            <a:r>
              <a:rPr dirty="0" sz="4000" spc="-20" b="1">
                <a:solidFill>
                  <a:srgbClr val="FFD966"/>
                </a:solidFill>
                <a:latin typeface="Arial"/>
                <a:cs typeface="Arial"/>
              </a:rPr>
              <a:t>guns</a:t>
            </a:r>
            <a:endParaRPr sz="4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89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brought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K-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campuses</a:t>
            </a:r>
            <a:r>
              <a:rPr dirty="0" baseline="26455" sz="1575" spc="-1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baseline="26455" sz="1575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93139" y="1666494"/>
            <a:ext cx="208343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26720" marR="5080" indent="-41465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year,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AI</a:t>
            </a:r>
            <a:r>
              <a:rPr dirty="0" sz="2800" spc="-55"/>
              <a:t> </a:t>
            </a:r>
            <a:r>
              <a:rPr dirty="0" sz="2800"/>
              <a:t>Video</a:t>
            </a:r>
            <a:r>
              <a:rPr dirty="0" sz="2800" spc="-40"/>
              <a:t> </a:t>
            </a:r>
            <a:r>
              <a:rPr dirty="0" sz="2800" spc="-60"/>
              <a:t>Analytics</a:t>
            </a:r>
            <a:r>
              <a:rPr dirty="0" sz="2800" spc="-5"/>
              <a:t> </a:t>
            </a:r>
            <a:r>
              <a:rPr dirty="0" sz="2800" spc="-10"/>
              <a:t>Architecture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548" y="555282"/>
            <a:ext cx="11944451" cy="589572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68570" y="5570626"/>
            <a:ext cx="14922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Arial"/>
                <a:cs typeface="Arial"/>
              </a:rPr>
              <a:t>Existing</a:t>
            </a:r>
            <a:r>
              <a:rPr dirty="0" sz="1300" spc="-6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NVR/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DVR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037826" y="3244418"/>
            <a:ext cx="76708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2BA1A9"/>
                </a:solidFill>
                <a:latin typeface="Arial"/>
                <a:cs typeface="Arial"/>
              </a:rPr>
              <a:t>Browsers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93284" y="1637233"/>
            <a:ext cx="124333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Arial"/>
                <a:cs typeface="Arial"/>
              </a:rPr>
              <a:t>Supported</a:t>
            </a:r>
            <a:r>
              <a:rPr dirty="0" sz="1300" spc="-7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VMS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225278" y="2504312"/>
            <a:ext cx="11049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latin typeface="Arial"/>
                <a:cs typeface="Arial"/>
              </a:rPr>
              <a:t>Alarm</a:t>
            </a:r>
            <a:r>
              <a:rPr dirty="0" sz="1300" spc="-8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System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87492" y="4002785"/>
            <a:ext cx="1453515" cy="421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4010" marR="5080" indent="-321945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latin typeface="Arial"/>
                <a:cs typeface="Arial"/>
              </a:rPr>
              <a:t>AI</a:t>
            </a:r>
            <a:r>
              <a:rPr dirty="0" sz="1300" spc="-1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Video</a:t>
            </a:r>
            <a:r>
              <a:rPr dirty="0" sz="1300" spc="-7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Analytics Appliance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28973" y="2971037"/>
            <a:ext cx="685165" cy="63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3970" marR="889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latin typeface="Arial"/>
                <a:cs typeface="Arial"/>
              </a:rPr>
              <a:t>RTSP</a:t>
            </a:r>
            <a:r>
              <a:rPr dirty="0" sz="1300" spc="-5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or </a:t>
            </a:r>
            <a:r>
              <a:rPr dirty="0" sz="1300" spc="-20" b="1">
                <a:latin typeface="Arial"/>
                <a:cs typeface="Arial"/>
              </a:rPr>
              <a:t>RTMP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300" spc="-10" b="1">
                <a:latin typeface="Arial"/>
                <a:cs typeface="Arial"/>
              </a:rPr>
              <a:t>Streams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0468" y="4448047"/>
            <a:ext cx="1303781" cy="72986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207879" y="4526407"/>
            <a:ext cx="88836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latin typeface="Arial"/>
                <a:cs typeface="Arial"/>
              </a:rPr>
              <a:t>Mobile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App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246744" y="1514093"/>
            <a:ext cx="1847214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 b="1">
                <a:latin typeface="Arial"/>
                <a:cs typeface="Arial"/>
              </a:rPr>
              <a:t>Access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Control</a:t>
            </a:r>
            <a:r>
              <a:rPr dirty="0" sz="1300" spc="-5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System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76071" y="1597533"/>
            <a:ext cx="19659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Existing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IP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Cameras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87622" y="5937910"/>
            <a:ext cx="5153660" cy="516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Arial"/>
                <a:cs typeface="Arial"/>
              </a:rPr>
              <a:t>Email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25" i="1">
                <a:solidFill>
                  <a:srgbClr val="404040"/>
                </a:solidFill>
                <a:latin typeface="Arial"/>
                <a:cs typeface="Arial"/>
              </a:rPr>
              <a:t>Camera</a:t>
            </a:r>
            <a:r>
              <a:rPr dirty="0" sz="1200" spc="-3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04040"/>
                </a:solidFill>
                <a:latin typeface="Arial"/>
                <a:cs typeface="Arial"/>
              </a:rPr>
              <a:t>Health</a:t>
            </a:r>
            <a:r>
              <a:rPr dirty="0" sz="1200" spc="-2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404040"/>
                </a:solidFill>
                <a:latin typeface="Arial"/>
                <a:cs typeface="Arial"/>
              </a:rPr>
              <a:t>Management</a:t>
            </a:r>
            <a:r>
              <a:rPr dirty="0" sz="1200" spc="-2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404040"/>
                </a:solidFill>
                <a:latin typeface="Arial"/>
                <a:cs typeface="Arial"/>
              </a:rPr>
              <a:t>included</a:t>
            </a:r>
            <a:r>
              <a:rPr dirty="0" sz="1200" spc="-30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200" spc="-3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04040"/>
                </a:solidFill>
                <a:latin typeface="Arial"/>
                <a:cs typeface="Arial"/>
              </a:rPr>
              <a:t>all</a:t>
            </a:r>
            <a:r>
              <a:rPr dirty="0" sz="1200" spc="-1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404040"/>
                </a:solidFill>
                <a:latin typeface="Arial"/>
                <a:cs typeface="Arial"/>
              </a:rPr>
              <a:t>AI</a:t>
            </a:r>
            <a:r>
              <a:rPr dirty="0" sz="1200" spc="-25" i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404040"/>
                </a:solidFill>
                <a:latin typeface="Arial"/>
                <a:cs typeface="Arial"/>
              </a:rPr>
              <a:t>enabled </a:t>
            </a:r>
            <a:r>
              <a:rPr dirty="0" sz="1200" spc="-10" i="1">
                <a:solidFill>
                  <a:srgbClr val="404040"/>
                </a:solidFill>
                <a:latin typeface="Arial"/>
                <a:cs typeface="Arial"/>
              </a:rPr>
              <a:t>cameras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373239" y="3231487"/>
            <a:ext cx="2176780" cy="662305"/>
          </a:xfrm>
          <a:prstGeom prst="rect">
            <a:avLst/>
          </a:prstGeom>
        </p:spPr>
        <p:txBody>
          <a:bodyPr wrap="square" lIns="0" tIns="107950" rIns="0" bIns="0" rtlCol="0" vert="horz">
            <a:spAutoFit/>
          </a:bodyPr>
          <a:lstStyle/>
          <a:p>
            <a:pPr marL="909319">
              <a:lnSpc>
                <a:spcPct val="100000"/>
              </a:lnSpc>
              <a:spcBef>
                <a:spcPts val="85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ALERTS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300" b="1">
                <a:latin typeface="Arial"/>
                <a:cs typeface="Arial"/>
              </a:rPr>
              <a:t>Events</a:t>
            </a:r>
            <a:r>
              <a:rPr dirty="0" sz="1300" spc="-1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and</a:t>
            </a:r>
            <a:r>
              <a:rPr dirty="0" sz="1300" spc="350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Search</a:t>
            </a:r>
            <a:r>
              <a:rPr dirty="0" sz="1300" spc="-8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Results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831073" y="4161282"/>
            <a:ext cx="8331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 b="1">
                <a:solidFill>
                  <a:srgbClr val="FF0000"/>
                </a:solidFill>
                <a:latin typeface="Arial"/>
                <a:cs typeface="Arial"/>
              </a:rPr>
              <a:t>ALERTS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582916" y="4947284"/>
            <a:ext cx="831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 b="1">
                <a:solidFill>
                  <a:srgbClr val="FF0000"/>
                </a:solidFill>
                <a:latin typeface="Arial"/>
                <a:cs typeface="Arial"/>
              </a:rPr>
              <a:t>ALERTS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3418" y="1870075"/>
            <a:ext cx="2436367" cy="1356867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3725036" y="4379214"/>
            <a:ext cx="685165" cy="633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3970" marR="889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latin typeface="Arial"/>
                <a:cs typeface="Arial"/>
              </a:rPr>
              <a:t>RTSP</a:t>
            </a:r>
            <a:r>
              <a:rPr dirty="0" sz="1300" spc="-5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or </a:t>
            </a:r>
            <a:r>
              <a:rPr dirty="0" sz="1300" spc="-20" b="1">
                <a:latin typeface="Arial"/>
                <a:cs typeface="Arial"/>
              </a:rPr>
              <a:t>RTMP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300" spc="-10" b="1">
                <a:latin typeface="Arial"/>
                <a:cs typeface="Arial"/>
              </a:rPr>
              <a:t>Streams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40" y="113157"/>
            <a:ext cx="6918959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AI</a:t>
            </a:r>
            <a:r>
              <a:rPr dirty="0" sz="3200" spc="30"/>
              <a:t> </a:t>
            </a:r>
            <a:r>
              <a:rPr dirty="0" sz="3200"/>
              <a:t>Video</a:t>
            </a:r>
            <a:r>
              <a:rPr dirty="0" sz="3200" spc="45"/>
              <a:t> </a:t>
            </a:r>
            <a:r>
              <a:rPr dirty="0" sz="3200" spc="-50"/>
              <a:t>Analytics</a:t>
            </a:r>
            <a:r>
              <a:rPr dirty="0" sz="3200" spc="25"/>
              <a:t> </a:t>
            </a:r>
            <a:r>
              <a:rPr dirty="0" sz="3200"/>
              <a:t>Managed</a:t>
            </a:r>
            <a:r>
              <a:rPr dirty="0" sz="3200" spc="20"/>
              <a:t> </a:t>
            </a:r>
            <a:r>
              <a:rPr dirty="0" sz="3200" spc="-35"/>
              <a:t>Service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359156" y="781303"/>
            <a:ext cx="8022590" cy="5501640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Managed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Service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includes: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80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Configuring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System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Settings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0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Connecting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Cameras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to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AIVA</a:t>
            </a:r>
            <a:r>
              <a:rPr dirty="0" sz="1800" spc="-10">
                <a:latin typeface="Arial"/>
                <a:cs typeface="Arial"/>
              </a:rPr>
              <a:t> Appliance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if</a:t>
            </a:r>
            <a:r>
              <a:rPr dirty="0" sz="1800" spc="-10">
                <a:latin typeface="Arial"/>
                <a:cs typeface="Arial"/>
              </a:rPr>
              <a:t> required</a:t>
            </a:r>
            <a:endParaRPr sz="18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905"/>
              </a:spcBef>
              <a:buChar char="•"/>
              <a:tabLst>
                <a:tab pos="871219" algn="l"/>
              </a:tabLst>
            </a:pP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A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55">
                <a:solidFill>
                  <a:srgbClr val="0E0E0E"/>
                </a:solidFill>
                <a:latin typeface="Arial"/>
                <a:cs typeface="Arial"/>
              </a:rPr>
              <a:t>Camera</a:t>
            </a:r>
            <a:r>
              <a:rPr dirty="0" sz="1600" spc="-2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inventory</a:t>
            </a:r>
            <a:r>
              <a:rPr dirty="0" sz="1600" spc="-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and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0E0E0E"/>
                </a:solidFill>
                <a:latin typeface="Arial"/>
                <a:cs typeface="Arial"/>
              </a:rPr>
              <a:t>associated</a:t>
            </a:r>
            <a:r>
              <a:rPr dirty="0" sz="1600" spc="-2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85">
                <a:solidFill>
                  <a:srgbClr val="0E0E0E"/>
                </a:solidFill>
                <a:latin typeface="Arial"/>
                <a:cs typeface="Arial"/>
              </a:rPr>
              <a:t>Use</a:t>
            </a:r>
            <a:r>
              <a:rPr dirty="0" sz="1600" spc="-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20">
                <a:solidFill>
                  <a:srgbClr val="0E0E0E"/>
                </a:solidFill>
                <a:latin typeface="Arial"/>
                <a:cs typeface="Arial"/>
              </a:rPr>
              <a:t>Case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licensing </a:t>
            </a:r>
            <a:r>
              <a:rPr dirty="0" sz="1600" spc="55">
                <a:solidFill>
                  <a:srgbClr val="0E0E0E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be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enabled.</a:t>
            </a:r>
            <a:endParaRPr sz="1600">
              <a:latin typeface="Arial"/>
              <a:cs typeface="Arial"/>
            </a:endParaRPr>
          </a:p>
          <a:p>
            <a:pPr lvl="2" marL="1329055" indent="-173355">
              <a:lnSpc>
                <a:spcPct val="100000"/>
              </a:lnSpc>
              <a:spcBef>
                <a:spcPts val="375"/>
              </a:spcBef>
              <a:buChar char="•"/>
              <a:tabLst>
                <a:tab pos="1329055" algn="l"/>
              </a:tabLst>
            </a:pPr>
            <a:r>
              <a:rPr dirty="0" sz="1200" spc="-30">
                <a:solidFill>
                  <a:srgbClr val="0E0E0E"/>
                </a:solidFill>
                <a:latin typeface="Arial"/>
                <a:cs typeface="Arial"/>
              </a:rPr>
              <a:t>Camera</a:t>
            </a:r>
            <a:r>
              <a:rPr dirty="0" sz="1200" spc="-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E0E0E"/>
                </a:solidFill>
                <a:latin typeface="Arial"/>
                <a:cs typeface="Arial"/>
              </a:rPr>
              <a:t>credentials</a:t>
            </a:r>
            <a:r>
              <a:rPr dirty="0" sz="1200" spc="-3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0E0E0E"/>
                </a:solidFill>
                <a:latin typeface="Arial"/>
                <a:cs typeface="Arial"/>
              </a:rPr>
              <a:t>(user,</a:t>
            </a:r>
            <a:r>
              <a:rPr dirty="0" sz="1200" spc="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E0E0E"/>
                </a:solidFill>
                <a:latin typeface="Arial"/>
                <a:cs typeface="Arial"/>
              </a:rPr>
              <a:t>password)</a:t>
            </a:r>
            <a:r>
              <a:rPr dirty="0" sz="1200" spc="-2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E0E0E"/>
                </a:solidFill>
                <a:latin typeface="Arial"/>
                <a:cs typeface="Arial"/>
              </a:rPr>
              <a:t>if</a:t>
            </a:r>
            <a:r>
              <a:rPr dirty="0" sz="1200" spc="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E0E0E"/>
                </a:solidFill>
                <a:latin typeface="Arial"/>
                <a:cs typeface="Arial"/>
              </a:rPr>
              <a:t>required.</a:t>
            </a:r>
            <a:endParaRPr sz="1200">
              <a:latin typeface="Arial"/>
              <a:cs typeface="Arial"/>
            </a:endParaRPr>
          </a:p>
          <a:p>
            <a:pPr lvl="2" marL="1329055" indent="-173355">
              <a:lnSpc>
                <a:spcPct val="100000"/>
              </a:lnSpc>
              <a:spcBef>
                <a:spcPts val="350"/>
              </a:spcBef>
              <a:buChar char="•"/>
              <a:tabLst>
                <a:tab pos="1329055" algn="l"/>
              </a:tabLst>
            </a:pPr>
            <a:r>
              <a:rPr dirty="0" sz="1200" spc="-70">
                <a:solidFill>
                  <a:srgbClr val="0E0E0E"/>
                </a:solidFill>
                <a:latin typeface="Arial"/>
                <a:cs typeface="Arial"/>
              </a:rPr>
              <a:t>Access</a:t>
            </a:r>
            <a:r>
              <a:rPr dirty="0" sz="1200" spc="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Camera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configuration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if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required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(Frames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Second,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Codec,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etc.).</a:t>
            </a:r>
            <a:endParaRPr sz="1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Setting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up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Software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Licenses.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90"/>
              </a:spcBef>
              <a:buChar char="•"/>
              <a:tabLst>
                <a:tab pos="354965" algn="l"/>
              </a:tabLst>
            </a:pPr>
            <a:r>
              <a:rPr dirty="0" sz="1800" spc="-100">
                <a:latin typeface="Arial"/>
                <a:cs typeface="Arial"/>
              </a:rPr>
              <a:t>Use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Case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testing.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985"/>
              </a:spcBef>
              <a:buChar char="•"/>
              <a:tabLst>
                <a:tab pos="354965" algn="l"/>
              </a:tabLst>
            </a:pPr>
            <a:r>
              <a:rPr dirty="0" sz="1800">
                <a:latin typeface="Arial"/>
                <a:cs typeface="Arial"/>
              </a:rPr>
              <a:t>Ongoing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Management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Monitoring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including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Moves,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Adds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Changes</a:t>
            </a:r>
            <a:endParaRPr sz="18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905"/>
              </a:spcBef>
              <a:buChar char="•"/>
              <a:tabLst>
                <a:tab pos="871219" algn="l"/>
              </a:tabLst>
            </a:pP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Applying</a:t>
            </a:r>
            <a:r>
              <a:rPr dirty="0" sz="1600" spc="-2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Software</a:t>
            </a:r>
            <a:r>
              <a:rPr dirty="0" sz="1600" spc="-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updates</a:t>
            </a:r>
            <a:r>
              <a:rPr dirty="0" sz="1600" spc="-3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5">
                <a:solidFill>
                  <a:srgbClr val="0E0E0E"/>
                </a:solidFill>
                <a:latin typeface="Arial"/>
                <a:cs typeface="Arial"/>
              </a:rPr>
              <a:t>as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required.</a:t>
            </a:r>
            <a:endParaRPr sz="16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315"/>
              </a:spcBef>
              <a:buChar char="•"/>
              <a:tabLst>
                <a:tab pos="871219" algn="l"/>
              </a:tabLst>
            </a:pP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Maintaining</a:t>
            </a:r>
            <a:r>
              <a:rPr dirty="0" sz="1600" spc="5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80">
                <a:solidFill>
                  <a:srgbClr val="0E0E0E"/>
                </a:solidFill>
                <a:latin typeface="Arial"/>
                <a:cs typeface="Arial"/>
              </a:rPr>
              <a:t>Use</a:t>
            </a:r>
            <a:r>
              <a:rPr dirty="0" sz="1600" spc="7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20">
                <a:solidFill>
                  <a:srgbClr val="0E0E0E"/>
                </a:solidFill>
                <a:latin typeface="Arial"/>
                <a:cs typeface="Arial"/>
              </a:rPr>
              <a:t>Case</a:t>
            </a:r>
            <a:r>
              <a:rPr dirty="0" sz="1600" spc="5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configuration.</a:t>
            </a:r>
            <a:endParaRPr sz="16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310"/>
              </a:spcBef>
              <a:buChar char="•"/>
              <a:tabLst>
                <a:tab pos="871219" algn="l"/>
              </a:tabLst>
            </a:pP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Maintaining</a:t>
            </a:r>
            <a:r>
              <a:rPr dirty="0" sz="1600" spc="3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25">
                <a:solidFill>
                  <a:srgbClr val="0E0E0E"/>
                </a:solidFill>
                <a:latin typeface="Arial"/>
                <a:cs typeface="Arial"/>
              </a:rPr>
              <a:t>Face</a:t>
            </a:r>
            <a:r>
              <a:rPr dirty="0" sz="1600" spc="5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Recognition</a:t>
            </a:r>
            <a:r>
              <a:rPr dirty="0" sz="1600" spc="5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Images.</a:t>
            </a:r>
            <a:endParaRPr sz="16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300"/>
              </a:spcBef>
              <a:buChar char="•"/>
              <a:tabLst>
                <a:tab pos="871219" algn="l"/>
              </a:tabLst>
            </a:pP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Maintaining</a:t>
            </a:r>
            <a:r>
              <a:rPr dirty="0" sz="1600" spc="9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of</a:t>
            </a:r>
            <a:r>
              <a:rPr dirty="0" sz="1600" spc="10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the</a:t>
            </a:r>
            <a:r>
              <a:rPr dirty="0" sz="1600" spc="10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Alert</a:t>
            </a:r>
            <a:r>
              <a:rPr dirty="0" sz="1600" spc="114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Distribution</a:t>
            </a:r>
            <a:r>
              <a:rPr dirty="0" sz="1600" spc="13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Lists.</a:t>
            </a:r>
            <a:endParaRPr sz="16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315"/>
              </a:spcBef>
              <a:buChar char="•"/>
              <a:tabLst>
                <a:tab pos="871219" algn="l"/>
              </a:tabLst>
            </a:pP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Configuration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0E0E0E"/>
                </a:solidFill>
                <a:latin typeface="Arial"/>
                <a:cs typeface="Arial"/>
              </a:rPr>
              <a:t>changes</a:t>
            </a:r>
            <a:r>
              <a:rPr dirty="0" sz="1600" spc="-2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due</a:t>
            </a:r>
            <a:r>
              <a:rPr dirty="0" sz="1600" spc="-2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55">
                <a:solidFill>
                  <a:srgbClr val="0E0E0E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E0E0E"/>
                </a:solidFill>
                <a:latin typeface="Arial"/>
                <a:cs typeface="Arial"/>
              </a:rPr>
              <a:t>physical</a:t>
            </a:r>
            <a:r>
              <a:rPr dirty="0" sz="1600" spc="-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0E0E0E"/>
                </a:solidFill>
                <a:latin typeface="Arial"/>
                <a:cs typeface="Arial"/>
              </a:rPr>
              <a:t>camera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relocation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E0E0E"/>
                </a:solidFill>
                <a:latin typeface="Arial"/>
                <a:cs typeface="Arial"/>
              </a:rPr>
              <a:t>(add, </a:t>
            </a:r>
            <a:r>
              <a:rPr dirty="0" sz="1600" spc="-25">
                <a:solidFill>
                  <a:srgbClr val="0E0E0E"/>
                </a:solidFill>
                <a:latin typeface="Arial"/>
                <a:cs typeface="Arial"/>
              </a:rPr>
              <a:t>change,</a:t>
            </a:r>
            <a:r>
              <a:rPr dirty="0" sz="1600" spc="-1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replace).</a:t>
            </a:r>
            <a:endParaRPr sz="16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310"/>
              </a:spcBef>
              <a:buChar char="•"/>
              <a:tabLst>
                <a:tab pos="871219" algn="l"/>
              </a:tabLst>
            </a:pPr>
            <a:r>
              <a:rPr dirty="0" sz="1600" spc="-50">
                <a:solidFill>
                  <a:srgbClr val="0E0E0E"/>
                </a:solidFill>
                <a:latin typeface="Arial"/>
                <a:cs typeface="Arial"/>
              </a:rPr>
              <a:t>License</a:t>
            </a:r>
            <a:r>
              <a:rPr dirty="0" sz="1600" spc="-5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reassignment.</a:t>
            </a:r>
            <a:endParaRPr sz="16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300"/>
              </a:spcBef>
              <a:buChar char="•"/>
              <a:tabLst>
                <a:tab pos="871219" algn="l"/>
              </a:tabLst>
            </a:pPr>
            <a:r>
              <a:rPr dirty="0" sz="1600" spc="-50">
                <a:solidFill>
                  <a:srgbClr val="0E0E0E"/>
                </a:solidFill>
                <a:latin typeface="Arial"/>
                <a:cs typeface="Arial"/>
              </a:rPr>
              <a:t>User</a:t>
            </a:r>
            <a:r>
              <a:rPr dirty="0" sz="1600" spc="-5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E0E0E"/>
                </a:solidFill>
                <a:latin typeface="Arial"/>
                <a:cs typeface="Arial"/>
              </a:rPr>
              <a:t>Security</a:t>
            </a:r>
            <a:r>
              <a:rPr dirty="0" sz="1600" spc="-5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Management.</a:t>
            </a:r>
            <a:endParaRPr sz="1600">
              <a:latin typeface="Arial"/>
              <a:cs typeface="Arial"/>
            </a:endParaRPr>
          </a:p>
          <a:p>
            <a:pPr lvl="1" marL="871219" indent="-172720">
              <a:lnSpc>
                <a:spcPct val="100000"/>
              </a:lnSpc>
              <a:spcBef>
                <a:spcPts val="315"/>
              </a:spcBef>
              <a:buChar char="•"/>
              <a:tabLst>
                <a:tab pos="871219" algn="l"/>
              </a:tabLst>
            </a:pP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Alert</a:t>
            </a:r>
            <a:r>
              <a:rPr dirty="0" sz="1600" spc="90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E0E0E"/>
                </a:solidFill>
                <a:latin typeface="Arial"/>
                <a:cs typeface="Arial"/>
              </a:rPr>
              <a:t>Configuration</a:t>
            </a:r>
            <a:r>
              <a:rPr dirty="0" sz="1600" spc="95">
                <a:solidFill>
                  <a:srgbClr val="0E0E0E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E0E0E"/>
                </a:solidFill>
                <a:latin typeface="Arial"/>
                <a:cs typeface="Arial"/>
              </a:rPr>
              <a:t>Management.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5808" y="1485138"/>
            <a:ext cx="11915140" cy="3116580"/>
            <a:chOff x="125808" y="1485138"/>
            <a:chExt cx="11915140" cy="31165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6951" y="1617472"/>
              <a:ext cx="5703537" cy="298368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123177" y="3292602"/>
              <a:ext cx="2597150" cy="114300"/>
            </a:xfrm>
            <a:custGeom>
              <a:avLst/>
              <a:gdLst/>
              <a:ahLst/>
              <a:cxnLst/>
              <a:rect l="l" t="t" r="r" b="b"/>
              <a:pathLst>
                <a:path w="259715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2597150" h="114300">
                  <a:moveTo>
                    <a:pt x="2482596" y="0"/>
                  </a:moveTo>
                  <a:lnTo>
                    <a:pt x="2482596" y="114300"/>
                  </a:lnTo>
                  <a:lnTo>
                    <a:pt x="2558796" y="76200"/>
                  </a:lnTo>
                  <a:lnTo>
                    <a:pt x="2501646" y="76200"/>
                  </a:lnTo>
                  <a:lnTo>
                    <a:pt x="2501646" y="38100"/>
                  </a:lnTo>
                  <a:lnTo>
                    <a:pt x="2558796" y="38100"/>
                  </a:lnTo>
                  <a:lnTo>
                    <a:pt x="2482596" y="0"/>
                  </a:lnTo>
                  <a:close/>
                </a:path>
                <a:path w="259715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2597150" h="114300">
                  <a:moveTo>
                    <a:pt x="2482596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2482596" y="76200"/>
                  </a:lnTo>
                  <a:lnTo>
                    <a:pt x="2482596" y="38100"/>
                  </a:lnTo>
                  <a:close/>
                </a:path>
                <a:path w="2597150" h="114300">
                  <a:moveTo>
                    <a:pt x="2558796" y="38100"/>
                  </a:moveTo>
                  <a:lnTo>
                    <a:pt x="2501646" y="38100"/>
                  </a:lnTo>
                  <a:lnTo>
                    <a:pt x="2501646" y="76200"/>
                  </a:lnTo>
                  <a:lnTo>
                    <a:pt x="2558796" y="76200"/>
                  </a:lnTo>
                  <a:lnTo>
                    <a:pt x="2596896" y="57150"/>
                  </a:lnTo>
                  <a:lnTo>
                    <a:pt x="2558796" y="381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0708" y="2922191"/>
              <a:ext cx="1211814" cy="8530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808" y="1485138"/>
              <a:ext cx="4542155" cy="290118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183252" y="3406013"/>
              <a:ext cx="727710" cy="114300"/>
            </a:xfrm>
            <a:custGeom>
              <a:avLst/>
              <a:gdLst/>
              <a:ahLst/>
              <a:cxnLst/>
              <a:rect l="l" t="t" r="r" b="b"/>
              <a:pathLst>
                <a:path w="72771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727710" h="114300">
                  <a:moveTo>
                    <a:pt x="613156" y="0"/>
                  </a:moveTo>
                  <a:lnTo>
                    <a:pt x="613156" y="114300"/>
                  </a:lnTo>
                  <a:lnTo>
                    <a:pt x="689356" y="76200"/>
                  </a:lnTo>
                  <a:lnTo>
                    <a:pt x="632206" y="76200"/>
                  </a:lnTo>
                  <a:lnTo>
                    <a:pt x="632206" y="38100"/>
                  </a:lnTo>
                  <a:lnTo>
                    <a:pt x="689356" y="38100"/>
                  </a:lnTo>
                  <a:lnTo>
                    <a:pt x="613156" y="0"/>
                  </a:lnTo>
                  <a:close/>
                </a:path>
                <a:path w="72771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727710" h="114300">
                  <a:moveTo>
                    <a:pt x="613156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613156" y="76200"/>
                  </a:lnTo>
                  <a:lnTo>
                    <a:pt x="613156" y="38100"/>
                  </a:lnTo>
                  <a:close/>
                </a:path>
                <a:path w="727710" h="114300">
                  <a:moveTo>
                    <a:pt x="689356" y="38100"/>
                  </a:moveTo>
                  <a:lnTo>
                    <a:pt x="632206" y="38100"/>
                  </a:lnTo>
                  <a:lnTo>
                    <a:pt x="632206" y="76200"/>
                  </a:lnTo>
                  <a:lnTo>
                    <a:pt x="689356" y="76200"/>
                  </a:lnTo>
                  <a:lnTo>
                    <a:pt x="727456" y="57150"/>
                  </a:lnTo>
                  <a:lnTo>
                    <a:pt x="689356" y="381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042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</a:t>
            </a:r>
            <a:r>
              <a:rPr dirty="0" spc="-10"/>
              <a:t> </a:t>
            </a:r>
            <a:r>
              <a:rPr dirty="0"/>
              <a:t>Video</a:t>
            </a:r>
            <a:r>
              <a:rPr dirty="0" spc="-5"/>
              <a:t> </a:t>
            </a:r>
            <a:r>
              <a:rPr dirty="0" spc="-60"/>
              <a:t>Analytics</a:t>
            </a:r>
            <a:r>
              <a:rPr dirty="0" spc="5"/>
              <a:t> </a:t>
            </a:r>
            <a:r>
              <a:rPr dirty="0"/>
              <a:t>Managed</a:t>
            </a:r>
            <a:r>
              <a:rPr dirty="0" spc="-5"/>
              <a:t> </a:t>
            </a:r>
            <a:r>
              <a:rPr dirty="0" spc="-50"/>
              <a:t>Service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351840" y="1066545"/>
            <a:ext cx="27698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000" spc="-70" b="1">
                <a:solidFill>
                  <a:srgbClr val="1294A9"/>
                </a:solidFill>
                <a:latin typeface="Arial"/>
                <a:cs typeface="Arial"/>
              </a:rPr>
              <a:t>System</a:t>
            </a:r>
            <a:r>
              <a:rPr dirty="0" sz="2000" spc="-35" b="1">
                <a:solidFill>
                  <a:srgbClr val="1294A9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294A9"/>
                </a:solidFill>
                <a:latin typeface="Arial"/>
                <a:cs typeface="Arial"/>
              </a:rPr>
              <a:t>Monitoring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90690" y="4608309"/>
            <a:ext cx="5749925" cy="369570"/>
          </a:xfrm>
          <a:prstGeom prst="rect">
            <a:avLst/>
          </a:prstGeom>
          <a:solidFill>
            <a:srgbClr val="1294A9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45"/>
              </a:spcBef>
            </a:pPr>
            <a:r>
              <a:rPr dirty="0" sz="1800" spc="-30">
                <a:solidFill>
                  <a:srgbClr val="FFFFFF"/>
                </a:solidFill>
                <a:latin typeface="Carlito"/>
                <a:cs typeface="Carlito"/>
              </a:rPr>
              <a:t>Customer</a:t>
            </a:r>
            <a:r>
              <a:rPr dirty="0" sz="1800" spc="-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Premise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66609" y="4462513"/>
            <a:ext cx="2621915" cy="27749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37465" rIns="0" bIns="0" rtlCol="0" vert="horz">
            <a:spAutoFit/>
          </a:bodyPr>
          <a:lstStyle/>
          <a:p>
            <a:pPr marL="635635">
              <a:lnSpc>
                <a:spcPct val="100000"/>
              </a:lnSpc>
              <a:spcBef>
                <a:spcPts val="295"/>
              </a:spcBef>
            </a:pPr>
            <a:r>
              <a:rPr dirty="0" sz="1200" spc="-40">
                <a:solidFill>
                  <a:srgbClr val="FFFFFF"/>
                </a:solidFill>
                <a:latin typeface="Carlito"/>
                <a:cs typeface="Carlito"/>
              </a:rPr>
              <a:t>AIVA </a:t>
            </a:r>
            <a:r>
              <a:rPr dirty="0" sz="1200" spc="-20">
                <a:solidFill>
                  <a:srgbClr val="FFFFFF"/>
                </a:solidFill>
                <a:latin typeface="Carlito"/>
                <a:cs typeface="Carlito"/>
              </a:rPr>
              <a:t>Managed</a:t>
            </a:r>
            <a:r>
              <a:rPr dirty="0" sz="12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rlito"/>
                <a:cs typeface="Carlito"/>
              </a:rPr>
              <a:t>Service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3664" y="4870945"/>
            <a:ext cx="5086985" cy="9239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1115" rIns="0" bIns="0" rtlCol="0" vert="horz">
            <a:spAutoFit/>
          </a:bodyPr>
          <a:lstStyle/>
          <a:p>
            <a:pPr marL="91440" marR="294005">
              <a:lnSpc>
                <a:spcPct val="100000"/>
              </a:lnSpc>
              <a:spcBef>
                <a:spcPts val="245"/>
              </a:spcBef>
            </a:pPr>
            <a:r>
              <a:rPr dirty="0" sz="1800" spc="-130" i="1">
                <a:latin typeface="Trebuchet MS"/>
                <a:cs typeface="Trebuchet MS"/>
              </a:rPr>
              <a:t>The</a:t>
            </a:r>
            <a:r>
              <a:rPr dirty="0" sz="1800" spc="-100" i="1">
                <a:latin typeface="Trebuchet MS"/>
                <a:cs typeface="Trebuchet MS"/>
              </a:rPr>
              <a:t> </a:t>
            </a:r>
            <a:r>
              <a:rPr dirty="0" sz="1800" spc="-110" i="1">
                <a:latin typeface="Trebuchet MS"/>
                <a:cs typeface="Trebuchet MS"/>
              </a:rPr>
              <a:t>Service</a:t>
            </a:r>
            <a:r>
              <a:rPr dirty="0" sz="1800" spc="-80" i="1">
                <a:latin typeface="Trebuchet MS"/>
                <a:cs typeface="Trebuchet MS"/>
              </a:rPr>
              <a:t> </a:t>
            </a:r>
            <a:r>
              <a:rPr dirty="0" sz="1800" spc="-70" i="1">
                <a:latin typeface="Trebuchet MS"/>
                <a:cs typeface="Trebuchet MS"/>
              </a:rPr>
              <a:t>uses</a:t>
            </a:r>
            <a:r>
              <a:rPr dirty="0" sz="1800" spc="-85" i="1">
                <a:latin typeface="Trebuchet MS"/>
                <a:cs typeface="Trebuchet MS"/>
              </a:rPr>
              <a:t> </a:t>
            </a:r>
            <a:r>
              <a:rPr dirty="0" sz="1800" spc="-100" i="1">
                <a:latin typeface="Trebuchet MS"/>
                <a:cs typeface="Trebuchet MS"/>
              </a:rPr>
              <a:t>secure</a:t>
            </a:r>
            <a:r>
              <a:rPr dirty="0" sz="1800" spc="-85" i="1">
                <a:latin typeface="Trebuchet MS"/>
                <a:cs typeface="Trebuchet MS"/>
              </a:rPr>
              <a:t> </a:t>
            </a:r>
            <a:r>
              <a:rPr dirty="0" sz="1800" spc="-114" i="1">
                <a:latin typeface="Trebuchet MS"/>
                <a:cs typeface="Trebuchet MS"/>
              </a:rPr>
              <a:t>encrypted</a:t>
            </a:r>
            <a:r>
              <a:rPr dirty="0" sz="1800" spc="-85" i="1">
                <a:latin typeface="Trebuchet MS"/>
                <a:cs typeface="Trebuchet MS"/>
              </a:rPr>
              <a:t> </a:t>
            </a:r>
            <a:r>
              <a:rPr dirty="0" sz="1800" spc="-70" i="1">
                <a:latin typeface="Trebuchet MS"/>
                <a:cs typeface="Trebuchet MS"/>
              </a:rPr>
              <a:t>communications</a:t>
            </a:r>
            <a:r>
              <a:rPr dirty="0" sz="1800" spc="-70" i="1">
                <a:latin typeface="Trebuchet MS"/>
                <a:cs typeface="Trebuchet MS"/>
              </a:rPr>
              <a:t> </a:t>
            </a:r>
            <a:r>
              <a:rPr dirty="0" sz="1800" spc="-130" i="1">
                <a:latin typeface="Trebuchet MS"/>
                <a:cs typeface="Trebuchet MS"/>
              </a:rPr>
              <a:t>The</a:t>
            </a:r>
            <a:r>
              <a:rPr dirty="0" sz="1800" spc="-100" i="1">
                <a:latin typeface="Trebuchet MS"/>
                <a:cs typeface="Trebuchet MS"/>
              </a:rPr>
              <a:t> </a:t>
            </a:r>
            <a:r>
              <a:rPr dirty="0" sz="1800" spc="-70" i="1">
                <a:latin typeface="Trebuchet MS"/>
                <a:cs typeface="Trebuchet MS"/>
              </a:rPr>
              <a:t>Monitoring</a:t>
            </a:r>
            <a:r>
              <a:rPr dirty="0" sz="1800" spc="-75" i="1">
                <a:latin typeface="Trebuchet MS"/>
                <a:cs typeface="Trebuchet MS"/>
              </a:rPr>
              <a:t> </a:t>
            </a:r>
            <a:r>
              <a:rPr dirty="0" sz="1800" spc="-90" i="1">
                <a:latin typeface="Trebuchet MS"/>
                <a:cs typeface="Trebuchet MS"/>
              </a:rPr>
              <a:t>runs</a:t>
            </a:r>
            <a:r>
              <a:rPr dirty="0" sz="1800" spc="-95" i="1">
                <a:latin typeface="Trebuchet MS"/>
                <a:cs typeface="Trebuchet MS"/>
              </a:rPr>
              <a:t> </a:t>
            </a:r>
            <a:r>
              <a:rPr dirty="0" sz="1800" spc="-20" i="1">
                <a:latin typeface="Trebuchet MS"/>
                <a:cs typeface="Trebuchet MS"/>
              </a:rPr>
              <a:t>24/7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dirty="0" sz="1800" spc="-95" i="1">
                <a:latin typeface="Trebuchet MS"/>
                <a:cs typeface="Trebuchet MS"/>
              </a:rPr>
              <a:t>Support</a:t>
            </a:r>
            <a:r>
              <a:rPr dirty="0" sz="1800" spc="-114" i="1">
                <a:latin typeface="Trebuchet MS"/>
                <a:cs typeface="Trebuchet MS"/>
              </a:rPr>
              <a:t> </a:t>
            </a:r>
            <a:r>
              <a:rPr dirty="0" sz="1800" spc="-90" i="1">
                <a:latin typeface="Trebuchet MS"/>
                <a:cs typeface="Trebuchet MS"/>
              </a:rPr>
              <a:t>is </a:t>
            </a:r>
            <a:r>
              <a:rPr dirty="0" sz="1800" spc="-100" i="1">
                <a:latin typeface="Trebuchet MS"/>
                <a:cs typeface="Trebuchet MS"/>
              </a:rPr>
              <a:t>available </a:t>
            </a:r>
            <a:r>
              <a:rPr dirty="0" sz="1800" spc="-105" i="1">
                <a:latin typeface="Trebuchet MS"/>
                <a:cs typeface="Trebuchet MS"/>
              </a:rPr>
              <a:t>24/7 </a:t>
            </a:r>
            <a:r>
              <a:rPr dirty="0" sz="1800" spc="-95" i="1">
                <a:latin typeface="Trebuchet MS"/>
                <a:cs typeface="Trebuchet MS"/>
              </a:rPr>
              <a:t>via</a:t>
            </a:r>
            <a:r>
              <a:rPr dirty="0" sz="1800" spc="-120" i="1">
                <a:latin typeface="Trebuchet MS"/>
                <a:cs typeface="Trebuchet MS"/>
              </a:rPr>
              <a:t> </a:t>
            </a:r>
            <a:r>
              <a:rPr dirty="0" sz="1800" spc="-114" i="1">
                <a:latin typeface="Trebuchet MS"/>
                <a:cs typeface="Trebuchet MS"/>
              </a:rPr>
              <a:t>the</a:t>
            </a:r>
            <a:r>
              <a:rPr dirty="0" sz="1800" spc="-100" i="1">
                <a:latin typeface="Trebuchet MS"/>
                <a:cs typeface="Trebuchet MS"/>
              </a:rPr>
              <a:t> </a:t>
            </a:r>
            <a:r>
              <a:rPr dirty="0" sz="1800" spc="-20" i="1">
                <a:latin typeface="Trebuchet MS"/>
                <a:cs typeface="Trebuchet MS"/>
              </a:rPr>
              <a:t>GNOC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102733" y="3303523"/>
            <a:ext cx="779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Trebuchet MS"/>
                <a:cs typeface="Trebuchet MS"/>
              </a:rPr>
              <a:t>Internet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752081" y="5175884"/>
            <a:ext cx="46507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 i="1">
                <a:solidFill>
                  <a:srgbClr val="FF0000"/>
                </a:solidFill>
                <a:latin typeface="Trebuchet MS"/>
                <a:cs typeface="Trebuchet MS"/>
              </a:rPr>
              <a:t>Note:</a:t>
            </a:r>
            <a:r>
              <a:rPr dirty="0" sz="1800" spc="-95" i="1">
                <a:solidFill>
                  <a:srgbClr val="FF0000"/>
                </a:solidFill>
                <a:latin typeface="Trebuchet MS"/>
                <a:cs typeface="Trebuchet MS"/>
              </a:rPr>
              <a:t> monitoring</a:t>
            </a:r>
            <a:r>
              <a:rPr dirty="0" sz="1800" spc="-8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75" i="1">
                <a:solidFill>
                  <a:srgbClr val="FF0000"/>
                </a:solidFill>
                <a:latin typeface="Trebuchet MS"/>
                <a:cs typeface="Trebuchet MS"/>
              </a:rPr>
              <a:t>does</a:t>
            </a:r>
            <a:r>
              <a:rPr dirty="0" sz="1800" spc="-11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95" i="1">
                <a:solidFill>
                  <a:srgbClr val="FF0000"/>
                </a:solidFill>
                <a:latin typeface="Trebuchet MS"/>
                <a:cs typeface="Trebuchet MS"/>
              </a:rPr>
              <a:t>not </a:t>
            </a:r>
            <a:r>
              <a:rPr dirty="0" sz="1800" spc="-110" i="1">
                <a:solidFill>
                  <a:srgbClr val="FF0000"/>
                </a:solidFill>
                <a:latin typeface="Trebuchet MS"/>
                <a:cs typeface="Trebuchet MS"/>
              </a:rPr>
              <a:t>include</a:t>
            </a:r>
            <a:r>
              <a:rPr dirty="0" sz="1800" spc="-7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60" i="1">
                <a:solidFill>
                  <a:srgbClr val="FF0000"/>
                </a:solidFill>
                <a:latin typeface="Trebuchet MS"/>
                <a:cs typeface="Trebuchet MS"/>
              </a:rPr>
              <a:t>Use</a:t>
            </a:r>
            <a:r>
              <a:rPr dirty="0" sz="1800" spc="-10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80" i="1">
                <a:solidFill>
                  <a:srgbClr val="FF0000"/>
                </a:solidFill>
                <a:latin typeface="Trebuchet MS"/>
                <a:cs typeface="Trebuchet MS"/>
              </a:rPr>
              <a:t>Case</a:t>
            </a:r>
            <a:r>
              <a:rPr dirty="0" sz="1800" spc="-9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65" i="1">
                <a:solidFill>
                  <a:srgbClr val="FF0000"/>
                </a:solidFill>
                <a:latin typeface="Trebuchet MS"/>
                <a:cs typeface="Trebuchet MS"/>
              </a:rPr>
              <a:t>Alerts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1103"/>
            <a:ext cx="12191999" cy="64068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52873" y="895045"/>
            <a:ext cx="4392295" cy="2330450"/>
          </a:xfrm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ctr" marL="719455" marR="709930">
              <a:lnSpc>
                <a:spcPts val="5830"/>
              </a:lnSpc>
              <a:spcBef>
                <a:spcPts val="835"/>
              </a:spcBef>
            </a:pPr>
            <a:r>
              <a:rPr dirty="0" sz="5400">
                <a:solidFill>
                  <a:srgbClr val="E84B21"/>
                </a:solidFill>
                <a:latin typeface="Carlito"/>
                <a:cs typeface="Carlito"/>
              </a:rPr>
              <a:t>Thank</a:t>
            </a:r>
            <a:r>
              <a:rPr dirty="0" sz="5400" spc="-20">
                <a:solidFill>
                  <a:srgbClr val="E84B21"/>
                </a:solidFill>
                <a:latin typeface="Carlito"/>
                <a:cs typeface="Carlito"/>
              </a:rPr>
              <a:t> </a:t>
            </a:r>
            <a:r>
              <a:rPr dirty="0" sz="5400" spc="-30">
                <a:solidFill>
                  <a:srgbClr val="E84B21"/>
                </a:solidFill>
                <a:latin typeface="Carlito"/>
                <a:cs typeface="Carlito"/>
              </a:rPr>
              <a:t>you </a:t>
            </a:r>
            <a:r>
              <a:rPr dirty="0" sz="5400" spc="-25">
                <a:solidFill>
                  <a:srgbClr val="E84B21"/>
                </a:solidFill>
                <a:latin typeface="Carlito"/>
                <a:cs typeface="Carlito"/>
              </a:rPr>
              <a:t>For</a:t>
            </a:r>
            <a:endParaRPr sz="5400">
              <a:latin typeface="Carlito"/>
              <a:cs typeface="Carlito"/>
            </a:endParaRPr>
          </a:p>
          <a:p>
            <a:pPr algn="ctr">
              <a:lnSpc>
                <a:spcPts val="5750"/>
              </a:lnSpc>
            </a:pPr>
            <a:r>
              <a:rPr dirty="0" sz="5400" spc="-75">
                <a:solidFill>
                  <a:srgbClr val="E84B21"/>
                </a:solidFill>
                <a:latin typeface="Carlito"/>
                <a:cs typeface="Carlito"/>
              </a:rPr>
              <a:t>Your</a:t>
            </a:r>
            <a:r>
              <a:rPr dirty="0" sz="5400" spc="-225">
                <a:solidFill>
                  <a:srgbClr val="E84B21"/>
                </a:solidFill>
                <a:latin typeface="Carlito"/>
                <a:cs typeface="Carlito"/>
              </a:rPr>
              <a:t> </a:t>
            </a:r>
            <a:r>
              <a:rPr dirty="0" sz="5400" spc="-10">
                <a:solidFill>
                  <a:srgbClr val="E84B21"/>
                </a:solidFill>
                <a:latin typeface="Carlito"/>
                <a:cs typeface="Carlito"/>
              </a:rPr>
              <a:t>Attention!</a:t>
            </a:r>
            <a:endParaRPr sz="54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01266" y="3327374"/>
            <a:ext cx="2609850" cy="16967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27660">
              <a:lnSpc>
                <a:spcPct val="129200"/>
              </a:lnSpc>
              <a:spcBef>
                <a:spcPts val="90"/>
              </a:spcBef>
            </a:pPr>
            <a:r>
              <a:rPr dirty="0" sz="1700" b="1">
                <a:latin typeface="Carlito"/>
                <a:cs typeface="Carlito"/>
              </a:rPr>
              <a:t>Franklin</a:t>
            </a:r>
            <a:r>
              <a:rPr dirty="0" sz="1700" spc="-65" b="1">
                <a:latin typeface="Carlito"/>
                <a:cs typeface="Carlito"/>
              </a:rPr>
              <a:t> </a:t>
            </a:r>
            <a:r>
              <a:rPr dirty="0" sz="1700" b="1">
                <a:latin typeface="Carlito"/>
                <a:cs typeface="Carlito"/>
              </a:rPr>
              <a:t>M.</a:t>
            </a:r>
            <a:r>
              <a:rPr dirty="0" sz="1700" spc="-30" b="1">
                <a:latin typeface="Carlito"/>
                <a:cs typeface="Carlito"/>
              </a:rPr>
              <a:t> </a:t>
            </a:r>
            <a:r>
              <a:rPr dirty="0" sz="1700" spc="-10" b="1">
                <a:latin typeface="Carlito"/>
                <a:cs typeface="Carlito"/>
              </a:rPr>
              <a:t>DiGioia </a:t>
            </a:r>
            <a:r>
              <a:rPr dirty="0" sz="1700" spc="-75">
                <a:latin typeface="Trebuchet MS"/>
                <a:cs typeface="Trebuchet MS"/>
              </a:rPr>
              <a:t>Channel</a:t>
            </a:r>
            <a:r>
              <a:rPr dirty="0" sz="1700" spc="-130">
                <a:latin typeface="Trebuchet MS"/>
                <a:cs typeface="Trebuchet MS"/>
              </a:rPr>
              <a:t> </a:t>
            </a:r>
            <a:r>
              <a:rPr dirty="0" sz="1700" spc="-75">
                <a:latin typeface="Trebuchet MS"/>
                <a:cs typeface="Trebuchet MS"/>
              </a:rPr>
              <a:t>Sales</a:t>
            </a:r>
            <a:r>
              <a:rPr dirty="0" sz="1700" spc="-110">
                <a:latin typeface="Trebuchet MS"/>
                <a:cs typeface="Trebuchet MS"/>
              </a:rPr>
              <a:t> </a:t>
            </a:r>
            <a:r>
              <a:rPr dirty="0" sz="1700" spc="-10">
                <a:latin typeface="Trebuchet MS"/>
                <a:cs typeface="Trebuchet MS"/>
              </a:rPr>
              <a:t>Manager </a:t>
            </a:r>
            <a:r>
              <a:rPr dirty="0" sz="1700" spc="-90">
                <a:latin typeface="Trebuchet MS"/>
                <a:cs typeface="Trebuchet MS"/>
              </a:rPr>
              <a:t>Claro</a:t>
            </a:r>
            <a:r>
              <a:rPr dirty="0" sz="1700" spc="-100">
                <a:latin typeface="Trebuchet MS"/>
                <a:cs typeface="Trebuchet MS"/>
              </a:rPr>
              <a:t> </a:t>
            </a:r>
            <a:r>
              <a:rPr dirty="0" sz="1700" spc="-85">
                <a:latin typeface="Trebuchet MS"/>
                <a:cs typeface="Trebuchet MS"/>
              </a:rPr>
              <a:t>Enterprise</a:t>
            </a:r>
            <a:r>
              <a:rPr dirty="0" sz="1700" spc="-110">
                <a:latin typeface="Trebuchet MS"/>
                <a:cs typeface="Trebuchet MS"/>
              </a:rPr>
              <a:t> </a:t>
            </a:r>
            <a:r>
              <a:rPr dirty="0" sz="1700" spc="-50">
                <a:latin typeface="Trebuchet MS"/>
                <a:cs typeface="Trebuchet MS"/>
              </a:rPr>
              <a:t>Solutions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u="sng" sz="1700" spc="-75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Trebuchet MS"/>
                <a:cs typeface="Trebuchet MS"/>
                <a:hlinkClick r:id="rId3"/>
              </a:rPr>
              <a:t>Franklin.digioia@usclaro.com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700" spc="-10" b="1">
                <a:latin typeface="Carlito"/>
                <a:cs typeface="Carlito"/>
              </a:rPr>
              <a:t>305-525-</a:t>
            </a:r>
            <a:r>
              <a:rPr dirty="0" sz="1700" spc="-20" b="1">
                <a:latin typeface="Carlito"/>
                <a:cs typeface="Carlito"/>
              </a:rPr>
              <a:t>1484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2036" y="1268115"/>
            <a:ext cx="7649209" cy="5030470"/>
            <a:chOff x="412036" y="1268115"/>
            <a:chExt cx="7649209" cy="50304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036" y="1268115"/>
              <a:ext cx="7648891" cy="502992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9442" y="3554349"/>
              <a:ext cx="796836" cy="17895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4439" y="4455629"/>
              <a:ext cx="404952" cy="43107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310636" y="4151884"/>
              <a:ext cx="253365" cy="304165"/>
            </a:xfrm>
            <a:custGeom>
              <a:avLst/>
              <a:gdLst/>
              <a:ahLst/>
              <a:cxnLst/>
              <a:rect l="l" t="t" r="r" b="b"/>
              <a:pathLst>
                <a:path w="253364" h="304164">
                  <a:moveTo>
                    <a:pt x="253237" y="0"/>
                  </a:moveTo>
                  <a:lnTo>
                    <a:pt x="0" y="303784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043301" y="4514016"/>
              <a:ext cx="253365" cy="372745"/>
            </a:xfrm>
            <a:custGeom>
              <a:avLst/>
              <a:gdLst/>
              <a:ahLst/>
              <a:cxnLst/>
              <a:rect l="l" t="t" r="r" b="b"/>
              <a:pathLst>
                <a:path w="253364" h="372745">
                  <a:moveTo>
                    <a:pt x="74294" y="372689"/>
                  </a:moveTo>
                  <a:lnTo>
                    <a:pt x="253225" y="372689"/>
                  </a:lnTo>
                  <a:lnTo>
                    <a:pt x="253225" y="103182"/>
                  </a:lnTo>
                  <a:lnTo>
                    <a:pt x="74294" y="103182"/>
                  </a:lnTo>
                  <a:lnTo>
                    <a:pt x="74294" y="372689"/>
                  </a:lnTo>
                  <a:close/>
                </a:path>
                <a:path w="253364" h="372745">
                  <a:moveTo>
                    <a:pt x="0" y="103195"/>
                  </a:moveTo>
                  <a:lnTo>
                    <a:pt x="106290" y="103195"/>
                  </a:lnTo>
                  <a:lnTo>
                    <a:pt x="106290" y="0"/>
                  </a:lnTo>
                  <a:lnTo>
                    <a:pt x="0" y="0"/>
                  </a:lnTo>
                  <a:lnTo>
                    <a:pt x="0" y="10319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2361" y="2381909"/>
            <a:ext cx="519208" cy="52531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0" y="5240705"/>
            <a:ext cx="569036" cy="593559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3096514" y="4162425"/>
            <a:ext cx="2839085" cy="351790"/>
          </a:xfrm>
          <a:custGeom>
            <a:avLst/>
            <a:gdLst/>
            <a:ahLst/>
            <a:cxnLst/>
            <a:rect l="l" t="t" r="r" b="b"/>
            <a:pathLst>
              <a:path w="2839085" h="351789">
                <a:moveTo>
                  <a:pt x="0" y="351663"/>
                </a:moveTo>
                <a:lnTo>
                  <a:pt x="0" y="0"/>
                </a:lnTo>
                <a:lnTo>
                  <a:pt x="2839085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8447913" y="2125472"/>
            <a:ext cx="3326765" cy="3402329"/>
            <a:chOff x="8447913" y="2125472"/>
            <a:chExt cx="3326765" cy="3402329"/>
          </a:xfrm>
        </p:grpSpPr>
        <p:sp>
          <p:nvSpPr>
            <p:cNvPr id="12" name="object 12" descr=""/>
            <p:cNvSpPr/>
            <p:nvPr/>
          </p:nvSpPr>
          <p:spPr>
            <a:xfrm>
              <a:off x="8457438" y="2134997"/>
              <a:ext cx="1687830" cy="2027555"/>
            </a:xfrm>
            <a:custGeom>
              <a:avLst/>
              <a:gdLst/>
              <a:ahLst/>
              <a:cxnLst/>
              <a:rect l="l" t="t" r="r" b="b"/>
              <a:pathLst>
                <a:path w="1687829" h="2027554">
                  <a:moveTo>
                    <a:pt x="0" y="2027427"/>
                  </a:moveTo>
                  <a:lnTo>
                    <a:pt x="684910" y="2027427"/>
                  </a:lnTo>
                  <a:lnTo>
                    <a:pt x="684910" y="0"/>
                  </a:lnTo>
                  <a:lnTo>
                    <a:pt x="1687576" y="0"/>
                  </a:lnTo>
                  <a:lnTo>
                    <a:pt x="1687576" y="22860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9607" y="2998850"/>
              <a:ext cx="3234944" cy="2528697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7705" y="4455655"/>
            <a:ext cx="389902" cy="596531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0" y="1640827"/>
            <a:ext cx="2559685" cy="697865"/>
          </a:xfrm>
          <a:prstGeom prst="rect">
            <a:avLst/>
          </a:prstGeom>
          <a:solidFill>
            <a:srgbClr val="0096A9">
              <a:alpha val="82351"/>
            </a:srgbClr>
          </a:solidFill>
        </p:spPr>
        <p:txBody>
          <a:bodyPr wrap="square" lIns="0" tIns="113664" rIns="0" bIns="0" rtlCol="0" vert="horz">
            <a:spAutoFit/>
          </a:bodyPr>
          <a:lstStyle/>
          <a:p>
            <a:pPr marL="186690">
              <a:lnSpc>
                <a:spcPct val="100000"/>
              </a:lnSpc>
              <a:spcBef>
                <a:spcPts val="894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Rapidly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detect</a:t>
            </a:r>
            <a:endParaRPr sz="1500">
              <a:latin typeface="Arial"/>
              <a:cs typeface="Arial"/>
            </a:endParaRPr>
          </a:p>
          <a:p>
            <a:pPr marL="18669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z="15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shooter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473194" y="4664951"/>
            <a:ext cx="1504950" cy="793115"/>
          </a:xfrm>
          <a:custGeom>
            <a:avLst/>
            <a:gdLst/>
            <a:ahLst/>
            <a:cxnLst/>
            <a:rect l="l" t="t" r="r" b="b"/>
            <a:pathLst>
              <a:path w="1504950" h="793114">
                <a:moveTo>
                  <a:pt x="0" y="792492"/>
                </a:moveTo>
                <a:lnTo>
                  <a:pt x="1018044" y="792492"/>
                </a:lnTo>
                <a:lnTo>
                  <a:pt x="1018044" y="0"/>
                </a:lnTo>
                <a:lnTo>
                  <a:pt x="0" y="0"/>
                </a:lnTo>
                <a:lnTo>
                  <a:pt x="0" y="792492"/>
                </a:lnTo>
                <a:close/>
              </a:path>
              <a:path w="1504950" h="793114">
                <a:moveTo>
                  <a:pt x="1020952" y="396125"/>
                </a:moveTo>
                <a:lnTo>
                  <a:pt x="1504441" y="396633"/>
                </a:lnTo>
              </a:path>
            </a:pathLst>
          </a:custGeom>
          <a:ln w="190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0368406" y="1990178"/>
            <a:ext cx="1707514" cy="10160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92710" marR="513715">
              <a:lnSpc>
                <a:spcPct val="99100"/>
              </a:lnSpc>
              <a:spcBef>
                <a:spcPts val="340"/>
              </a:spcBef>
            </a:pPr>
            <a:r>
              <a:rPr dirty="0" sz="1500" spc="-10" b="1">
                <a:solidFill>
                  <a:srgbClr val="FF0000"/>
                </a:solidFill>
                <a:latin typeface="Arial"/>
                <a:cs typeface="Arial"/>
              </a:rPr>
              <a:t>Improve response 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time</a:t>
            </a:r>
            <a:r>
              <a:rPr dirty="0" sz="15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FF0000"/>
                </a:solidFill>
                <a:latin typeface="Arial"/>
                <a:cs typeface="Arial"/>
              </a:rPr>
              <a:t>with Mobile</a:t>
            </a:r>
            <a:r>
              <a:rPr dirty="0" sz="15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0000"/>
                </a:solidFill>
                <a:latin typeface="Arial"/>
                <a:cs typeface="Arial"/>
              </a:rPr>
              <a:t>Alerts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29" y="3312502"/>
            <a:ext cx="2546985" cy="917575"/>
          </a:xfrm>
          <a:prstGeom prst="rect">
            <a:avLst/>
          </a:prstGeom>
          <a:solidFill>
            <a:srgbClr val="0096A9">
              <a:alpha val="82351"/>
            </a:srgbClr>
          </a:solidFill>
        </p:spPr>
        <p:txBody>
          <a:bodyPr wrap="square" lIns="0" tIns="114300" rIns="0" bIns="0" rtlCol="0" vert="horz">
            <a:spAutoFit/>
          </a:bodyPr>
          <a:lstStyle/>
          <a:p>
            <a:pPr marL="191135" marR="347980">
              <a:lnSpc>
                <a:spcPct val="100000"/>
              </a:lnSpc>
              <a:spcBef>
                <a:spcPts val="900"/>
              </a:spcBef>
            </a:pP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Monitor</a:t>
            </a:r>
            <a:r>
              <a:rPr dirty="0" sz="15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overcrowding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on-campus events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0" y="2421483"/>
            <a:ext cx="2553970" cy="795655"/>
          </a:xfrm>
          <a:prstGeom prst="rect">
            <a:avLst/>
          </a:prstGeom>
          <a:solidFill>
            <a:srgbClr val="0096A9">
              <a:alpha val="82351"/>
            </a:srgbClr>
          </a:solidFill>
        </p:spPr>
        <p:txBody>
          <a:bodyPr wrap="square" lIns="0" tIns="36830" rIns="0" bIns="0" rtlCol="0" vert="horz">
            <a:spAutoFit/>
          </a:bodyPr>
          <a:lstStyle/>
          <a:p>
            <a:pPr marL="193040" marR="127635">
              <a:lnSpc>
                <a:spcPct val="100000"/>
              </a:lnSpc>
              <a:spcBef>
                <a:spcPts val="290"/>
              </a:spcBef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Real-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alerts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events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loitering</a:t>
            </a:r>
            <a:r>
              <a:rPr dirty="0" sz="15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5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illegal parking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3197479" y="2996310"/>
            <a:ext cx="8034655" cy="2550795"/>
            <a:chOff x="3197479" y="2996310"/>
            <a:chExt cx="8034655" cy="2550795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8525" y="4574933"/>
              <a:ext cx="3019932" cy="53948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8525" y="3654818"/>
              <a:ext cx="3019932" cy="53948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78525" y="3000895"/>
              <a:ext cx="3019932" cy="53948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207004" y="3278377"/>
              <a:ext cx="2728595" cy="1339215"/>
            </a:xfrm>
            <a:custGeom>
              <a:avLst/>
              <a:gdLst/>
              <a:ahLst/>
              <a:cxnLst/>
              <a:rect l="l" t="t" r="r" b="b"/>
              <a:pathLst>
                <a:path w="2728595" h="1339214">
                  <a:moveTo>
                    <a:pt x="0" y="1338834"/>
                  </a:moveTo>
                  <a:lnTo>
                    <a:pt x="0" y="0"/>
                  </a:lnTo>
                  <a:lnTo>
                    <a:pt x="272859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32441" y="3384676"/>
              <a:ext cx="199898" cy="14046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207004" y="4886705"/>
              <a:ext cx="3651250" cy="650875"/>
            </a:xfrm>
            <a:custGeom>
              <a:avLst/>
              <a:gdLst/>
              <a:ahLst/>
              <a:cxnLst/>
              <a:rect l="l" t="t" r="r" b="b"/>
              <a:pathLst>
                <a:path w="3651250" h="650875">
                  <a:moveTo>
                    <a:pt x="0" y="0"/>
                  </a:moveTo>
                  <a:lnTo>
                    <a:pt x="0" y="650748"/>
                  </a:lnTo>
                  <a:lnTo>
                    <a:pt x="3650996" y="6507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427087" y="3500119"/>
              <a:ext cx="2871470" cy="2037714"/>
            </a:xfrm>
            <a:custGeom>
              <a:avLst/>
              <a:gdLst/>
              <a:ahLst/>
              <a:cxnLst/>
              <a:rect l="l" t="t" r="r" b="b"/>
              <a:pathLst>
                <a:path w="2871470" h="2037714">
                  <a:moveTo>
                    <a:pt x="0" y="2037333"/>
                  </a:moveTo>
                  <a:lnTo>
                    <a:pt x="2871470" y="2037333"/>
                  </a:lnTo>
                  <a:lnTo>
                    <a:pt x="287147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320782" y="3005835"/>
              <a:ext cx="901700" cy="443865"/>
            </a:xfrm>
            <a:custGeom>
              <a:avLst/>
              <a:gdLst/>
              <a:ahLst/>
              <a:cxnLst/>
              <a:rect l="l" t="t" r="r" b="b"/>
              <a:pathLst>
                <a:path w="901700" h="443864">
                  <a:moveTo>
                    <a:pt x="0" y="443738"/>
                  </a:moveTo>
                  <a:lnTo>
                    <a:pt x="901319" y="443738"/>
                  </a:lnTo>
                  <a:lnTo>
                    <a:pt x="901319" y="0"/>
                  </a:lnTo>
                </a:path>
              </a:pathLst>
            </a:custGeom>
            <a:ln w="1905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0" y="4341838"/>
            <a:ext cx="2535555" cy="917575"/>
          </a:xfrm>
          <a:prstGeom prst="rect">
            <a:avLst/>
          </a:prstGeom>
          <a:solidFill>
            <a:srgbClr val="0096A9">
              <a:alpha val="82351"/>
            </a:srgbClr>
          </a:solidFill>
        </p:spPr>
        <p:txBody>
          <a:bodyPr wrap="square" lIns="0" tIns="100965" rIns="0" bIns="0" rtlCol="0" vert="horz">
            <a:spAutoFit/>
          </a:bodyPr>
          <a:lstStyle/>
          <a:p>
            <a:pPr marL="180340" marR="417195">
              <a:lnSpc>
                <a:spcPct val="100000"/>
              </a:lnSpc>
              <a:spcBef>
                <a:spcPts val="795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Enable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quick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missing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endParaRPr sz="1500">
              <a:latin typeface="Arial"/>
              <a:cs typeface="Arial"/>
            </a:endParaRPr>
          </a:p>
          <a:p>
            <a:pPr marL="18034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using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dirty="0" sz="15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Arial"/>
                <a:cs typeface="Arial"/>
              </a:rPr>
              <a:t>attributes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75005" y="6409740"/>
            <a:ext cx="7391400" cy="32702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50"/>
              </a:spcBef>
            </a:pPr>
            <a:r>
              <a:rPr dirty="0" sz="1000">
                <a:latin typeface="Arial"/>
                <a:cs typeface="Arial"/>
              </a:rPr>
              <a:t>NOTE: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will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network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performance,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technical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architecture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variables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beyond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control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scenarios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shown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illustrative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purposes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 sz="2800" spc="-65"/>
              <a:t>Increase</a:t>
            </a:r>
            <a:r>
              <a:rPr dirty="0" sz="2800" spc="-55"/>
              <a:t> </a:t>
            </a:r>
            <a:r>
              <a:rPr dirty="0" sz="2800" spc="-40"/>
              <a:t>Security</a:t>
            </a:r>
            <a:r>
              <a:rPr dirty="0" sz="2800" spc="-60"/>
              <a:t> </a:t>
            </a:r>
            <a:r>
              <a:rPr dirty="0" sz="2800"/>
              <a:t>and</a:t>
            </a:r>
            <a:r>
              <a:rPr dirty="0" sz="2800" spc="-60"/>
              <a:t> </a:t>
            </a:r>
            <a:r>
              <a:rPr dirty="0" sz="2800" spc="-65"/>
              <a:t>Efficiency </a:t>
            </a:r>
            <a:r>
              <a:rPr dirty="0" sz="2800"/>
              <a:t>for</a:t>
            </a:r>
            <a:r>
              <a:rPr dirty="0" sz="2800" spc="-90"/>
              <a:t> </a:t>
            </a:r>
            <a:r>
              <a:rPr dirty="0" sz="2800" spc="-50"/>
              <a:t>Students,</a:t>
            </a:r>
            <a:r>
              <a:rPr dirty="0" sz="2800" spc="-60"/>
              <a:t> </a:t>
            </a:r>
            <a:r>
              <a:rPr dirty="0" sz="2800" spc="-120"/>
              <a:t>Teachers,</a:t>
            </a:r>
            <a:r>
              <a:rPr dirty="0" sz="2800" spc="-55"/>
              <a:t> </a:t>
            </a:r>
            <a:r>
              <a:rPr dirty="0" sz="2800" spc="290"/>
              <a:t>&amp; </a:t>
            </a:r>
            <a:r>
              <a:rPr dirty="0" sz="2800" spc="-85"/>
              <a:t>School</a:t>
            </a:r>
            <a:r>
              <a:rPr dirty="0" sz="2800" spc="-80"/>
              <a:t> </a:t>
            </a:r>
            <a:r>
              <a:rPr dirty="0" sz="2800" spc="-10"/>
              <a:t>Administrators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51103"/>
            <a:ext cx="12192000" cy="6407150"/>
            <a:chOff x="0" y="451103"/>
            <a:chExt cx="12192000" cy="64071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1103"/>
              <a:ext cx="12191999" cy="640689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1291529"/>
              <a:ext cx="12191998" cy="55664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24988" y="127253"/>
            <a:ext cx="588200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283845" marR="5080" indent="-271780">
              <a:lnSpc>
                <a:spcPts val="3890"/>
              </a:lnSpc>
              <a:spcBef>
                <a:spcPts val="585"/>
              </a:spcBef>
            </a:pPr>
            <a:r>
              <a:rPr dirty="0">
                <a:solidFill>
                  <a:srgbClr val="000000"/>
                </a:solidFill>
                <a:latin typeface="Carlito"/>
                <a:cs typeface="Carlito"/>
              </a:rPr>
              <a:t>School</a:t>
            </a:r>
            <a:r>
              <a:rPr dirty="0" spc="-114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000000"/>
                </a:solidFill>
                <a:latin typeface="Carlito"/>
                <a:cs typeface="Carlito"/>
              </a:rPr>
              <a:t>Security</a:t>
            </a:r>
            <a:r>
              <a:rPr dirty="0" spc="-14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pc="-10">
                <a:solidFill>
                  <a:srgbClr val="000000"/>
                </a:solidFill>
                <a:latin typeface="Carlito"/>
                <a:cs typeface="Carlito"/>
              </a:rPr>
              <a:t>Challenges</a:t>
            </a:r>
            <a:r>
              <a:rPr dirty="0" spc="-12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pc="-25">
                <a:solidFill>
                  <a:srgbClr val="000000"/>
                </a:solidFill>
                <a:latin typeface="Carlito"/>
                <a:cs typeface="Carlito"/>
              </a:rPr>
              <a:t>and </a:t>
            </a:r>
            <a:r>
              <a:rPr dirty="0">
                <a:solidFill>
                  <a:srgbClr val="000000"/>
                </a:solidFill>
                <a:latin typeface="Carlito"/>
                <a:cs typeface="Carlito"/>
              </a:rPr>
              <a:t>AI</a:t>
            </a:r>
            <a:r>
              <a:rPr dirty="0" spc="-7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000000"/>
                </a:solidFill>
                <a:latin typeface="Carlito"/>
                <a:cs typeface="Carlito"/>
              </a:rPr>
              <a:t>Video</a:t>
            </a:r>
            <a:r>
              <a:rPr dirty="0" spc="-7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000000"/>
                </a:solidFill>
                <a:latin typeface="Carlito"/>
                <a:cs typeface="Carlito"/>
              </a:rPr>
              <a:t>Analytics</a:t>
            </a:r>
            <a:r>
              <a:rPr dirty="0" spc="-7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000000"/>
                </a:solidFill>
                <a:latin typeface="Carlito"/>
                <a:cs typeface="Carlito"/>
              </a:rPr>
              <a:t>Use</a:t>
            </a:r>
            <a:r>
              <a:rPr dirty="0" spc="-75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dirty="0" spc="-10">
                <a:solidFill>
                  <a:srgbClr val="000000"/>
                </a:solidFill>
                <a:latin typeface="Carlito"/>
                <a:cs typeface="Carlito"/>
              </a:rPr>
              <a:t>Cases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929248" y="1887283"/>
            <a:ext cx="5470525" cy="4620260"/>
            <a:chOff x="5929248" y="1887283"/>
            <a:chExt cx="5470525" cy="4620260"/>
          </a:xfrm>
        </p:grpSpPr>
        <p:sp>
          <p:nvSpPr>
            <p:cNvPr id="7" name="object 7" descr=""/>
            <p:cNvSpPr/>
            <p:nvPr/>
          </p:nvSpPr>
          <p:spPr>
            <a:xfrm>
              <a:off x="6072377" y="1893633"/>
              <a:ext cx="5315585" cy="817880"/>
            </a:xfrm>
            <a:custGeom>
              <a:avLst/>
              <a:gdLst/>
              <a:ahLst/>
              <a:cxnLst/>
              <a:rect l="l" t="t" r="r" b="b"/>
              <a:pathLst>
                <a:path w="5315584" h="817880">
                  <a:moveTo>
                    <a:pt x="5315585" y="0"/>
                  </a:moveTo>
                  <a:lnTo>
                    <a:pt x="0" y="0"/>
                  </a:lnTo>
                  <a:lnTo>
                    <a:pt x="0" y="817689"/>
                  </a:lnTo>
                  <a:lnTo>
                    <a:pt x="5315585" y="817689"/>
                  </a:lnTo>
                  <a:lnTo>
                    <a:pt x="5315585" y="0"/>
                  </a:lnTo>
                  <a:close/>
                </a:path>
              </a:pathLst>
            </a:custGeom>
            <a:solidFill>
              <a:srgbClr val="1294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072377" y="1893633"/>
              <a:ext cx="5315585" cy="817880"/>
            </a:xfrm>
            <a:custGeom>
              <a:avLst/>
              <a:gdLst/>
              <a:ahLst/>
              <a:cxnLst/>
              <a:rect l="l" t="t" r="r" b="b"/>
              <a:pathLst>
                <a:path w="5315584" h="817880">
                  <a:moveTo>
                    <a:pt x="0" y="817689"/>
                  </a:moveTo>
                  <a:lnTo>
                    <a:pt x="5315585" y="817689"/>
                  </a:lnTo>
                  <a:lnTo>
                    <a:pt x="5315585" y="0"/>
                  </a:lnTo>
                  <a:lnTo>
                    <a:pt x="0" y="0"/>
                  </a:lnTo>
                  <a:lnTo>
                    <a:pt x="0" y="817689"/>
                  </a:lnTo>
                  <a:close/>
                </a:path>
              </a:pathLst>
            </a:custGeom>
            <a:ln w="12699">
              <a:solidFill>
                <a:srgbClr val="00A0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072377" y="3156965"/>
              <a:ext cx="5315585" cy="831850"/>
            </a:xfrm>
            <a:custGeom>
              <a:avLst/>
              <a:gdLst/>
              <a:ahLst/>
              <a:cxnLst/>
              <a:rect l="l" t="t" r="r" b="b"/>
              <a:pathLst>
                <a:path w="5315584" h="831850">
                  <a:moveTo>
                    <a:pt x="5315585" y="0"/>
                  </a:moveTo>
                  <a:lnTo>
                    <a:pt x="0" y="0"/>
                  </a:lnTo>
                  <a:lnTo>
                    <a:pt x="0" y="831723"/>
                  </a:lnTo>
                  <a:lnTo>
                    <a:pt x="5315585" y="831723"/>
                  </a:lnTo>
                  <a:lnTo>
                    <a:pt x="5315585" y="0"/>
                  </a:lnTo>
                  <a:close/>
                </a:path>
              </a:pathLst>
            </a:custGeom>
            <a:solidFill>
              <a:srgbClr val="1294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72377" y="3156965"/>
              <a:ext cx="5315585" cy="831850"/>
            </a:xfrm>
            <a:custGeom>
              <a:avLst/>
              <a:gdLst/>
              <a:ahLst/>
              <a:cxnLst/>
              <a:rect l="l" t="t" r="r" b="b"/>
              <a:pathLst>
                <a:path w="5315584" h="831850">
                  <a:moveTo>
                    <a:pt x="0" y="831723"/>
                  </a:moveTo>
                  <a:lnTo>
                    <a:pt x="5315585" y="831723"/>
                  </a:lnTo>
                  <a:lnTo>
                    <a:pt x="5315585" y="0"/>
                  </a:lnTo>
                  <a:lnTo>
                    <a:pt x="0" y="0"/>
                  </a:lnTo>
                  <a:lnTo>
                    <a:pt x="0" y="831723"/>
                  </a:lnTo>
                  <a:close/>
                </a:path>
              </a:pathLst>
            </a:custGeom>
            <a:ln w="12700">
              <a:solidFill>
                <a:srgbClr val="00A0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935598" y="4420171"/>
              <a:ext cx="5457825" cy="817880"/>
            </a:xfrm>
            <a:custGeom>
              <a:avLst/>
              <a:gdLst/>
              <a:ahLst/>
              <a:cxnLst/>
              <a:rect l="l" t="t" r="r" b="b"/>
              <a:pathLst>
                <a:path w="5457825" h="817879">
                  <a:moveTo>
                    <a:pt x="5457316" y="0"/>
                  </a:moveTo>
                  <a:lnTo>
                    <a:pt x="0" y="0"/>
                  </a:lnTo>
                  <a:lnTo>
                    <a:pt x="0" y="817689"/>
                  </a:lnTo>
                  <a:lnTo>
                    <a:pt x="5457316" y="817689"/>
                  </a:lnTo>
                  <a:lnTo>
                    <a:pt x="5457316" y="0"/>
                  </a:lnTo>
                  <a:close/>
                </a:path>
              </a:pathLst>
            </a:custGeom>
            <a:solidFill>
              <a:srgbClr val="1294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935598" y="4420171"/>
              <a:ext cx="5457825" cy="817880"/>
            </a:xfrm>
            <a:custGeom>
              <a:avLst/>
              <a:gdLst/>
              <a:ahLst/>
              <a:cxnLst/>
              <a:rect l="l" t="t" r="r" b="b"/>
              <a:pathLst>
                <a:path w="5457825" h="817879">
                  <a:moveTo>
                    <a:pt x="0" y="817689"/>
                  </a:moveTo>
                  <a:lnTo>
                    <a:pt x="5457316" y="817689"/>
                  </a:lnTo>
                  <a:lnTo>
                    <a:pt x="5457316" y="0"/>
                  </a:lnTo>
                  <a:lnTo>
                    <a:pt x="0" y="0"/>
                  </a:lnTo>
                  <a:lnTo>
                    <a:pt x="0" y="817689"/>
                  </a:lnTo>
                  <a:close/>
                </a:path>
              </a:pathLst>
            </a:custGeom>
            <a:ln w="12699">
              <a:solidFill>
                <a:srgbClr val="00A0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35598" y="5683364"/>
              <a:ext cx="5457825" cy="817880"/>
            </a:xfrm>
            <a:custGeom>
              <a:avLst/>
              <a:gdLst/>
              <a:ahLst/>
              <a:cxnLst/>
              <a:rect l="l" t="t" r="r" b="b"/>
              <a:pathLst>
                <a:path w="5457825" h="817879">
                  <a:moveTo>
                    <a:pt x="5457316" y="0"/>
                  </a:moveTo>
                  <a:lnTo>
                    <a:pt x="0" y="0"/>
                  </a:lnTo>
                  <a:lnTo>
                    <a:pt x="0" y="817689"/>
                  </a:lnTo>
                  <a:lnTo>
                    <a:pt x="5457316" y="817689"/>
                  </a:lnTo>
                  <a:lnTo>
                    <a:pt x="5457316" y="0"/>
                  </a:lnTo>
                  <a:close/>
                </a:path>
              </a:pathLst>
            </a:custGeom>
            <a:solidFill>
              <a:srgbClr val="1294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935598" y="5683364"/>
              <a:ext cx="5457825" cy="817880"/>
            </a:xfrm>
            <a:custGeom>
              <a:avLst/>
              <a:gdLst/>
              <a:ahLst/>
              <a:cxnLst/>
              <a:rect l="l" t="t" r="r" b="b"/>
              <a:pathLst>
                <a:path w="5457825" h="817879">
                  <a:moveTo>
                    <a:pt x="0" y="817689"/>
                  </a:moveTo>
                  <a:lnTo>
                    <a:pt x="5457316" y="817689"/>
                  </a:lnTo>
                  <a:lnTo>
                    <a:pt x="5457316" y="0"/>
                  </a:lnTo>
                  <a:lnTo>
                    <a:pt x="0" y="0"/>
                  </a:lnTo>
                  <a:lnTo>
                    <a:pt x="0" y="817689"/>
                  </a:lnTo>
                  <a:close/>
                </a:path>
              </a:pathLst>
            </a:custGeom>
            <a:ln w="12699">
              <a:solidFill>
                <a:srgbClr val="00A0B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845554" y="5799835"/>
            <a:ext cx="382016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Counting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Crowd</a:t>
            </a:r>
            <a:r>
              <a:rPr dirty="0" sz="1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Monitoring,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Parking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Detection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45554" y="4536694"/>
            <a:ext cx="40506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Intrusion</a:t>
            </a:r>
            <a:r>
              <a:rPr dirty="0" sz="18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Detection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Plate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Face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Recognition,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Loitering</a:t>
            </a: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Alerts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45554" y="3278885"/>
            <a:ext cx="372935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Weapons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Detection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Fall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Detection,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Smoke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Detection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45554" y="2012696"/>
            <a:ext cx="42513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Real-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alerts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accuracy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detecting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vehicles,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objects,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people.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31012" y="1454022"/>
            <a:ext cx="17799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CHALLENGES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853173" y="1454022"/>
            <a:ext cx="15106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0096A9"/>
                </a:solidFill>
                <a:latin typeface="Arial"/>
                <a:cs typeface="Arial"/>
              </a:rPr>
              <a:t>SOLUTIONS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16330" y="3153791"/>
            <a:ext cx="5908040" cy="3350895"/>
            <a:chOff x="616330" y="3153791"/>
            <a:chExt cx="5908040" cy="3350895"/>
          </a:xfrm>
        </p:grpSpPr>
        <p:sp>
          <p:nvSpPr>
            <p:cNvPr id="22" name="object 22" descr=""/>
            <p:cNvSpPr/>
            <p:nvPr/>
          </p:nvSpPr>
          <p:spPr>
            <a:xfrm>
              <a:off x="619505" y="5683364"/>
              <a:ext cx="5901690" cy="817880"/>
            </a:xfrm>
            <a:custGeom>
              <a:avLst/>
              <a:gdLst/>
              <a:ahLst/>
              <a:cxnLst/>
              <a:rect l="l" t="t" r="r" b="b"/>
              <a:pathLst>
                <a:path w="5901690" h="817879">
                  <a:moveTo>
                    <a:pt x="5493258" y="0"/>
                  </a:moveTo>
                  <a:lnTo>
                    <a:pt x="0" y="0"/>
                  </a:lnTo>
                  <a:lnTo>
                    <a:pt x="0" y="817689"/>
                  </a:lnTo>
                  <a:lnTo>
                    <a:pt x="5493258" y="817689"/>
                  </a:lnTo>
                  <a:lnTo>
                    <a:pt x="5901436" y="408838"/>
                  </a:lnTo>
                  <a:lnTo>
                    <a:pt x="5493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19505" y="5683364"/>
              <a:ext cx="5901690" cy="817880"/>
            </a:xfrm>
            <a:custGeom>
              <a:avLst/>
              <a:gdLst/>
              <a:ahLst/>
              <a:cxnLst/>
              <a:rect l="l" t="t" r="r" b="b"/>
              <a:pathLst>
                <a:path w="5901690" h="817879">
                  <a:moveTo>
                    <a:pt x="0" y="0"/>
                  </a:moveTo>
                  <a:lnTo>
                    <a:pt x="5493258" y="0"/>
                  </a:lnTo>
                  <a:lnTo>
                    <a:pt x="5901436" y="408838"/>
                  </a:lnTo>
                  <a:lnTo>
                    <a:pt x="5493258" y="817689"/>
                  </a:lnTo>
                  <a:lnTo>
                    <a:pt x="0" y="817689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19505" y="4420108"/>
              <a:ext cx="5901690" cy="817880"/>
            </a:xfrm>
            <a:custGeom>
              <a:avLst/>
              <a:gdLst/>
              <a:ahLst/>
              <a:cxnLst/>
              <a:rect l="l" t="t" r="r" b="b"/>
              <a:pathLst>
                <a:path w="5901690" h="817879">
                  <a:moveTo>
                    <a:pt x="5493258" y="0"/>
                  </a:moveTo>
                  <a:lnTo>
                    <a:pt x="0" y="0"/>
                  </a:lnTo>
                  <a:lnTo>
                    <a:pt x="0" y="817753"/>
                  </a:lnTo>
                  <a:lnTo>
                    <a:pt x="5493258" y="817753"/>
                  </a:lnTo>
                  <a:lnTo>
                    <a:pt x="5901436" y="408813"/>
                  </a:lnTo>
                  <a:lnTo>
                    <a:pt x="5493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9505" y="4420108"/>
              <a:ext cx="5901690" cy="817880"/>
            </a:xfrm>
            <a:custGeom>
              <a:avLst/>
              <a:gdLst/>
              <a:ahLst/>
              <a:cxnLst/>
              <a:rect l="l" t="t" r="r" b="b"/>
              <a:pathLst>
                <a:path w="5901690" h="817879">
                  <a:moveTo>
                    <a:pt x="0" y="0"/>
                  </a:moveTo>
                  <a:lnTo>
                    <a:pt x="5493258" y="0"/>
                  </a:lnTo>
                  <a:lnTo>
                    <a:pt x="5901436" y="408813"/>
                  </a:lnTo>
                  <a:lnTo>
                    <a:pt x="5493258" y="817753"/>
                  </a:lnTo>
                  <a:lnTo>
                    <a:pt x="0" y="81775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9505" y="3156966"/>
              <a:ext cx="5901690" cy="817880"/>
            </a:xfrm>
            <a:custGeom>
              <a:avLst/>
              <a:gdLst/>
              <a:ahLst/>
              <a:cxnLst/>
              <a:rect l="l" t="t" r="r" b="b"/>
              <a:pathLst>
                <a:path w="5901690" h="817879">
                  <a:moveTo>
                    <a:pt x="5493258" y="0"/>
                  </a:moveTo>
                  <a:lnTo>
                    <a:pt x="0" y="0"/>
                  </a:lnTo>
                  <a:lnTo>
                    <a:pt x="0" y="817626"/>
                  </a:lnTo>
                  <a:lnTo>
                    <a:pt x="5493258" y="817626"/>
                  </a:lnTo>
                  <a:lnTo>
                    <a:pt x="5901436" y="408813"/>
                  </a:lnTo>
                  <a:lnTo>
                    <a:pt x="5493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19505" y="3156966"/>
              <a:ext cx="5901690" cy="817880"/>
            </a:xfrm>
            <a:custGeom>
              <a:avLst/>
              <a:gdLst/>
              <a:ahLst/>
              <a:cxnLst/>
              <a:rect l="l" t="t" r="r" b="b"/>
              <a:pathLst>
                <a:path w="5901690" h="817879">
                  <a:moveTo>
                    <a:pt x="0" y="0"/>
                  </a:moveTo>
                  <a:lnTo>
                    <a:pt x="5493258" y="0"/>
                  </a:lnTo>
                  <a:lnTo>
                    <a:pt x="5901436" y="408813"/>
                  </a:lnTo>
                  <a:lnTo>
                    <a:pt x="5493258" y="817626"/>
                  </a:lnTo>
                  <a:lnTo>
                    <a:pt x="0" y="817626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885545" y="3290061"/>
            <a:ext cx="37725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Liability</a:t>
            </a:r>
            <a:r>
              <a:rPr dirty="0" sz="18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concerns</a:t>
            </a:r>
            <a:r>
              <a:rPr dirty="0" sz="18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over</a:t>
            </a:r>
            <a:r>
              <a:rPr dirty="0" sz="18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accidents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or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injuries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campus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95324" y="4534027"/>
            <a:ext cx="5281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Inability</a:t>
            </a:r>
            <a:r>
              <a:rPr dirty="0" sz="180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dirty="0" sz="18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effectively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monitor</a:t>
            </a:r>
            <a:r>
              <a:rPr dirty="0" sz="18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all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entry/exit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 points,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95324" y="4802251"/>
            <a:ext cx="4617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parking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areas,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or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buildings</a:t>
            </a:r>
            <a:r>
              <a:rPr dirty="0" sz="18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due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limited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staff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95324" y="5929680"/>
            <a:ext cx="4724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Managing</a:t>
            </a:r>
            <a:r>
              <a:rPr dirty="0" sz="18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large</a:t>
            </a:r>
            <a:r>
              <a:rPr dirty="0" sz="18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crowds</a:t>
            </a:r>
            <a:r>
              <a:rPr dirty="0" sz="18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during school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events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616330" y="1890522"/>
            <a:ext cx="5908040" cy="824230"/>
            <a:chOff x="616330" y="1890522"/>
            <a:chExt cx="5908040" cy="824230"/>
          </a:xfrm>
        </p:grpSpPr>
        <p:sp>
          <p:nvSpPr>
            <p:cNvPr id="33" name="object 33" descr=""/>
            <p:cNvSpPr/>
            <p:nvPr/>
          </p:nvSpPr>
          <p:spPr>
            <a:xfrm>
              <a:off x="619505" y="1893697"/>
              <a:ext cx="5901690" cy="817880"/>
            </a:xfrm>
            <a:custGeom>
              <a:avLst/>
              <a:gdLst/>
              <a:ahLst/>
              <a:cxnLst/>
              <a:rect l="l" t="t" r="r" b="b"/>
              <a:pathLst>
                <a:path w="5901690" h="817880">
                  <a:moveTo>
                    <a:pt x="5598668" y="0"/>
                  </a:moveTo>
                  <a:lnTo>
                    <a:pt x="0" y="0"/>
                  </a:lnTo>
                  <a:lnTo>
                    <a:pt x="0" y="817626"/>
                  </a:lnTo>
                  <a:lnTo>
                    <a:pt x="5598668" y="817626"/>
                  </a:lnTo>
                  <a:lnTo>
                    <a:pt x="5901436" y="408813"/>
                  </a:lnTo>
                  <a:lnTo>
                    <a:pt x="5598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19505" y="1893697"/>
              <a:ext cx="5901690" cy="817880"/>
            </a:xfrm>
            <a:custGeom>
              <a:avLst/>
              <a:gdLst/>
              <a:ahLst/>
              <a:cxnLst/>
              <a:rect l="l" t="t" r="r" b="b"/>
              <a:pathLst>
                <a:path w="5901690" h="817880">
                  <a:moveTo>
                    <a:pt x="0" y="0"/>
                  </a:moveTo>
                  <a:lnTo>
                    <a:pt x="5598668" y="0"/>
                  </a:lnTo>
                  <a:lnTo>
                    <a:pt x="5901436" y="408813"/>
                  </a:lnTo>
                  <a:lnTo>
                    <a:pt x="5598668" y="817626"/>
                  </a:lnTo>
                  <a:lnTo>
                    <a:pt x="0" y="817626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787704" y="2020315"/>
            <a:ext cx="39382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Slow</a:t>
            </a:r>
            <a:r>
              <a:rPr dirty="0" sz="18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incident</a:t>
            </a:r>
            <a:r>
              <a:rPr dirty="0" sz="18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response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times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due</a:t>
            </a:r>
            <a:r>
              <a:rPr dirty="0" sz="18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manual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monitoring</a:t>
            </a:r>
            <a:r>
              <a:rPr dirty="0" sz="18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D0D0D"/>
                </a:solidFill>
                <a:latin typeface="Arial"/>
                <a:cs typeface="Arial"/>
              </a:rPr>
              <a:t>false</a:t>
            </a:r>
            <a:r>
              <a:rPr dirty="0" sz="18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D0D0D"/>
                </a:solidFill>
                <a:latin typeface="Arial"/>
                <a:cs typeface="Arial"/>
              </a:rPr>
              <a:t>alarms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50824"/>
            <a:ext cx="12192000" cy="6407785"/>
            <a:chOff x="0" y="450824"/>
            <a:chExt cx="12192000" cy="64077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1103"/>
              <a:ext cx="12191999" cy="640689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9796" y="450824"/>
              <a:ext cx="10806811" cy="5385308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4589017" y="555879"/>
            <a:ext cx="3505835" cy="50044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320040" indent="-227965">
              <a:lnSpc>
                <a:spcPct val="100000"/>
              </a:lnSpc>
              <a:spcBef>
                <a:spcPts val="315"/>
              </a:spcBef>
              <a:buChar char="•"/>
              <a:tabLst>
                <a:tab pos="320040" algn="l"/>
              </a:tabLst>
            </a:pP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Visible</a:t>
            </a:r>
            <a:r>
              <a:rPr dirty="0" sz="14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Weapons</a:t>
            </a:r>
            <a:r>
              <a:rPr dirty="0" sz="14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Detection</a:t>
            </a:r>
            <a:endParaRPr sz="1400">
              <a:latin typeface="Arial"/>
              <a:cs typeface="Arial"/>
            </a:endParaRPr>
          </a:p>
          <a:p>
            <a:pPr lvl="1" marL="327660" indent="-170180">
              <a:lnSpc>
                <a:spcPct val="100000"/>
              </a:lnSpc>
              <a:spcBef>
                <a:spcPts val="310"/>
              </a:spcBef>
              <a:buClr>
                <a:srgbClr val="0096A9"/>
              </a:buClr>
              <a:buFont typeface="Arial"/>
              <a:buChar char="•"/>
              <a:tabLst>
                <a:tab pos="327660" algn="l"/>
              </a:tabLst>
            </a:pP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Detect</a:t>
            </a:r>
            <a:r>
              <a:rPr dirty="0" sz="1200" spc="-60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handgun,</a:t>
            </a:r>
            <a:r>
              <a:rPr dirty="0" sz="1200" spc="-15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shotgun,</a:t>
            </a:r>
            <a:r>
              <a:rPr dirty="0" sz="1200" spc="5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rifle,</a:t>
            </a:r>
            <a:r>
              <a:rPr dirty="0" sz="1200" spc="-40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 b="1" i="1">
                <a:solidFill>
                  <a:srgbClr val="3E3E3E"/>
                </a:solidFill>
                <a:latin typeface="Arial"/>
                <a:cs typeface="Arial"/>
              </a:rPr>
              <a:t>assault</a:t>
            </a:r>
            <a:endParaRPr sz="1200">
              <a:latin typeface="Arial"/>
              <a:cs typeface="Arial"/>
            </a:endParaRPr>
          </a:p>
          <a:p>
            <a:pPr marL="326390">
              <a:lnSpc>
                <a:spcPct val="100000"/>
              </a:lnSpc>
            </a:pP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rifle,</a:t>
            </a:r>
            <a:r>
              <a:rPr dirty="0" sz="1200" spc="-30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machine</a:t>
            </a:r>
            <a:r>
              <a:rPr dirty="0" sz="1200" spc="-40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gun,</a:t>
            </a:r>
            <a:r>
              <a:rPr dirty="0" sz="1200" spc="-10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machetes</a:t>
            </a:r>
            <a:r>
              <a:rPr dirty="0" sz="1200" spc="-60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dirty="0" sz="1200" spc="-15" b="1" i="1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200" spc="-10" b="1" i="1">
                <a:solidFill>
                  <a:srgbClr val="3E3E3E"/>
                </a:solidFill>
                <a:latin typeface="Arial"/>
                <a:cs typeface="Arial"/>
              </a:rPr>
              <a:t>knives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Access</a:t>
            </a:r>
            <a:r>
              <a:rPr dirty="0" sz="14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  <a:p>
            <a:pPr lvl="1" marL="327660" indent="-170180">
              <a:lnSpc>
                <a:spcPct val="100000"/>
              </a:lnSpc>
              <a:spcBef>
                <a:spcPts val="310"/>
              </a:spcBef>
              <a:buClr>
                <a:srgbClr val="0096A9"/>
              </a:buClr>
              <a:buChar char="•"/>
              <a:tabLst>
                <a:tab pos="327660" algn="l"/>
              </a:tabLst>
            </a:pPr>
            <a:r>
              <a:rPr dirty="0" sz="1200">
                <a:latin typeface="Arial"/>
                <a:cs typeface="Arial"/>
              </a:rPr>
              <a:t>Face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Recognition</a:t>
            </a:r>
            <a:endParaRPr sz="1200">
              <a:latin typeface="Arial"/>
              <a:cs typeface="Arial"/>
            </a:endParaRPr>
          </a:p>
          <a:p>
            <a:pPr lvl="1" marL="327660" indent="-170180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27660" algn="l"/>
              </a:tabLst>
            </a:pP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Plate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Recognition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Perimeter</a:t>
            </a:r>
            <a:r>
              <a:rPr dirty="0" sz="14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Protection</a:t>
            </a:r>
            <a:endParaRPr sz="1400">
              <a:latin typeface="Arial"/>
              <a:cs typeface="Arial"/>
            </a:endParaRPr>
          </a:p>
          <a:p>
            <a:pPr lvl="1" marL="327660" indent="-170180">
              <a:lnSpc>
                <a:spcPct val="100000"/>
              </a:lnSpc>
              <a:spcBef>
                <a:spcPts val="305"/>
              </a:spcBef>
              <a:buClr>
                <a:srgbClr val="0096A9"/>
              </a:buClr>
              <a:buChar char="•"/>
              <a:tabLst>
                <a:tab pos="327660" algn="l"/>
              </a:tabLst>
            </a:pPr>
            <a:r>
              <a:rPr dirty="0" sz="1200">
                <a:latin typeface="Arial"/>
                <a:cs typeface="Arial"/>
              </a:rPr>
              <a:t>Intrusion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lvl="1" marL="327660" indent="-170180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27660" algn="l"/>
              </a:tabLst>
            </a:pPr>
            <a:r>
              <a:rPr dirty="0" sz="1200">
                <a:latin typeface="Arial"/>
                <a:cs typeface="Arial"/>
              </a:rPr>
              <a:t>Parking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enforcement</a:t>
            </a:r>
            <a:endParaRPr sz="1200">
              <a:latin typeface="Arial"/>
              <a:cs typeface="Arial"/>
            </a:endParaRPr>
          </a:p>
          <a:p>
            <a:pPr lvl="1" marL="327660" indent="-170180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27660" algn="l"/>
              </a:tabLst>
            </a:pP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driving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/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parking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areas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Person</a:t>
            </a:r>
            <a:r>
              <a:rPr dirty="0" sz="1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Interest</a:t>
            </a:r>
            <a:endParaRPr sz="1400">
              <a:latin typeface="Arial"/>
              <a:cs typeface="Arial"/>
            </a:endParaRPr>
          </a:p>
          <a:p>
            <a:pPr lvl="2" marL="382270" indent="-168275">
              <a:lnSpc>
                <a:spcPct val="100000"/>
              </a:lnSpc>
              <a:spcBef>
                <a:spcPts val="305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Suspicious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Persons</a:t>
            </a:r>
            <a:endParaRPr sz="1200">
              <a:latin typeface="Arial"/>
              <a:cs typeface="Arial"/>
            </a:endParaRPr>
          </a:p>
          <a:p>
            <a:pPr lvl="2"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Parents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under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restraining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orders</a:t>
            </a:r>
            <a:endParaRPr sz="1200">
              <a:latin typeface="Arial"/>
              <a:cs typeface="Arial"/>
            </a:endParaRPr>
          </a:p>
          <a:p>
            <a:pPr lvl="2" marL="382270" indent="-168275">
              <a:lnSpc>
                <a:spcPct val="100000"/>
              </a:lnSpc>
              <a:spcBef>
                <a:spcPts val="305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Suspended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students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Incident</a:t>
            </a:r>
            <a:r>
              <a:rPr dirty="0" sz="1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Detection</a:t>
            </a:r>
            <a:r>
              <a:rPr dirty="0" sz="1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by</a:t>
            </a:r>
            <a:r>
              <a:rPr dirty="0" sz="14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combining:</a:t>
            </a:r>
            <a:endParaRPr sz="1400">
              <a:latin typeface="Arial"/>
              <a:cs typeface="Arial"/>
            </a:endParaRPr>
          </a:p>
          <a:p>
            <a:pPr lvl="2" marL="382270" indent="-168275">
              <a:lnSpc>
                <a:spcPct val="100000"/>
              </a:lnSpc>
              <a:spcBef>
                <a:spcPts val="31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 spc="-10">
                <a:latin typeface="Arial"/>
                <a:cs typeface="Arial"/>
              </a:rPr>
              <a:t>Vehicle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lvl="2"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Face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Recognition</a:t>
            </a:r>
            <a:endParaRPr sz="1200">
              <a:latin typeface="Arial"/>
              <a:cs typeface="Arial"/>
            </a:endParaRPr>
          </a:p>
          <a:p>
            <a:pPr lvl="2"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Weapon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Administration</a:t>
            </a:r>
            <a:endParaRPr sz="1400">
              <a:latin typeface="Arial"/>
              <a:cs typeface="Arial"/>
            </a:endParaRPr>
          </a:p>
          <a:p>
            <a:pPr lvl="3" marL="440055" indent="-170180">
              <a:lnSpc>
                <a:spcPct val="100000"/>
              </a:lnSpc>
              <a:spcBef>
                <a:spcPts val="305"/>
              </a:spcBef>
              <a:buClr>
                <a:srgbClr val="0096A9"/>
              </a:buClr>
              <a:buChar char="•"/>
              <a:tabLst>
                <a:tab pos="440055" algn="l"/>
              </a:tabLst>
            </a:pPr>
            <a:r>
              <a:rPr dirty="0" sz="1200">
                <a:latin typeface="Arial"/>
                <a:cs typeface="Arial"/>
              </a:rPr>
              <a:t>Attendance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check</a:t>
            </a:r>
            <a:endParaRPr sz="1200">
              <a:latin typeface="Arial"/>
              <a:cs typeface="Arial"/>
            </a:endParaRPr>
          </a:p>
          <a:p>
            <a:pPr lvl="3" marL="440055" indent="-170180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440055" algn="l"/>
              </a:tabLst>
            </a:pPr>
            <a:r>
              <a:rPr dirty="0" sz="1200" spc="-25">
                <a:latin typeface="Arial"/>
                <a:cs typeface="Arial"/>
              </a:rPr>
              <a:t>Test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Identification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92921" y="555917"/>
            <a:ext cx="3385820" cy="5207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Campus</a:t>
            </a:r>
            <a:r>
              <a:rPr dirty="0" sz="14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r>
              <a:rPr dirty="0" sz="14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dirty="0" sz="14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Parking</a:t>
            </a:r>
            <a:endParaRPr sz="14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marL="382270" marR="276225" indent="-167640">
              <a:lnSpc>
                <a:spcPct val="100000"/>
              </a:lnSpc>
              <a:spcBef>
                <a:spcPts val="31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Flexible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alert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rules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based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Search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</a:t>
            </a:r>
            <a:r>
              <a:rPr dirty="0" sz="1200">
                <a:latin typeface="Arial"/>
                <a:cs typeface="Arial"/>
              </a:rPr>
              <a:t>Object</a:t>
            </a:r>
            <a:r>
              <a:rPr dirty="0" sz="1200" spc="-10">
                <a:latin typeface="Arial"/>
                <a:cs typeface="Arial"/>
              </a:rPr>
              <a:t> Detection</a:t>
            </a:r>
            <a:endParaRPr sz="1200">
              <a:latin typeface="Arial"/>
              <a:cs typeface="Arial"/>
            </a:endParaRPr>
          </a:p>
          <a:p>
            <a:pPr lvl="1" marL="553720" indent="-170180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553720" algn="l"/>
              </a:tabLst>
            </a:pPr>
            <a:r>
              <a:rPr dirty="0" sz="1200">
                <a:latin typeface="Arial"/>
                <a:cs typeface="Arial"/>
              </a:rPr>
              <a:t>Parking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  <a:p>
            <a:pPr lvl="1" marL="552450" marR="221615" indent="-16954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552450" algn="l"/>
              </a:tabLst>
            </a:pPr>
            <a:r>
              <a:rPr dirty="0" sz="1200">
                <a:latin typeface="Arial"/>
                <a:cs typeface="Arial"/>
              </a:rPr>
              <a:t>Alerts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cars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are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bike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lanes,</a:t>
            </a:r>
            <a:r>
              <a:rPr dirty="0" sz="1200" spc="-25">
                <a:latin typeface="Arial"/>
                <a:cs typeface="Arial"/>
              </a:rPr>
              <a:t> bus </a:t>
            </a:r>
            <a:r>
              <a:rPr dirty="0" sz="1200">
                <a:latin typeface="Arial"/>
                <a:cs typeface="Arial"/>
              </a:rPr>
              <a:t>lanes,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parking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zones</a:t>
            </a:r>
            <a:endParaRPr sz="1200">
              <a:latin typeface="Arial"/>
              <a:cs typeface="Arial"/>
            </a:endParaRPr>
          </a:p>
          <a:p>
            <a:pPr lvl="1" marL="553720" indent="-170180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553720" algn="l"/>
              </a:tabLst>
            </a:pPr>
            <a:r>
              <a:rPr dirty="0" sz="1200" spc="-20">
                <a:latin typeface="Arial"/>
                <a:cs typeface="Arial"/>
              </a:rPr>
              <a:t>Tailgating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when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accessing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secure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areas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License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Plate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Recognition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Campus</a:t>
            </a:r>
            <a:r>
              <a:rPr dirty="0" sz="1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Safety</a:t>
            </a:r>
            <a:endParaRPr sz="14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5"/>
              </a:spcBef>
              <a:buClr>
                <a:srgbClr val="0096A9"/>
              </a:buClr>
              <a:buFont typeface="Arial"/>
              <a:buChar char="•"/>
              <a:tabLst>
                <a:tab pos="382270" algn="l"/>
              </a:tabLst>
            </a:pPr>
            <a:r>
              <a:rPr dirty="0" sz="1200" b="1" i="1">
                <a:latin typeface="Arial"/>
                <a:cs typeface="Arial"/>
              </a:rPr>
              <a:t>Vaping</a:t>
            </a:r>
            <a:r>
              <a:rPr dirty="0" sz="1200" spc="-40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and</a:t>
            </a:r>
            <a:r>
              <a:rPr dirty="0" sz="1200" spc="-45" b="1" i="1">
                <a:latin typeface="Arial"/>
                <a:cs typeface="Arial"/>
              </a:rPr>
              <a:t> </a:t>
            </a:r>
            <a:r>
              <a:rPr dirty="0" sz="1200" b="1" i="1">
                <a:latin typeface="Arial"/>
                <a:cs typeface="Arial"/>
              </a:rPr>
              <a:t>Bullying</a:t>
            </a:r>
            <a:r>
              <a:rPr dirty="0" sz="1200" spc="-35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Font typeface="Arial"/>
              <a:buChar char="•"/>
              <a:tabLst>
                <a:tab pos="382270" algn="l"/>
              </a:tabLst>
            </a:pPr>
            <a:r>
              <a:rPr dirty="0" sz="1200" b="1" i="1">
                <a:latin typeface="Arial"/>
                <a:cs typeface="Arial"/>
              </a:rPr>
              <a:t>Fire</a:t>
            </a:r>
            <a:r>
              <a:rPr dirty="0" sz="1200" spc="-3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Cross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Camera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Tracking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Crowd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Font typeface="Arial"/>
              <a:buChar char="•"/>
              <a:tabLst>
                <a:tab pos="382270" algn="l"/>
              </a:tabLst>
            </a:pPr>
            <a:r>
              <a:rPr dirty="0" sz="1200" b="1" i="1">
                <a:latin typeface="Arial"/>
                <a:cs typeface="Arial"/>
              </a:rPr>
              <a:t>Fall</a:t>
            </a:r>
            <a:r>
              <a:rPr dirty="0" sz="1200" spc="-20" b="1" i="1">
                <a:latin typeface="Arial"/>
                <a:cs typeface="Arial"/>
              </a:rPr>
              <a:t> </a:t>
            </a:r>
            <a:r>
              <a:rPr dirty="0" sz="1200" spc="-10" b="1" i="1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Loitering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5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>
                <a:latin typeface="Arial"/>
                <a:cs typeface="Arial"/>
              </a:rPr>
              <a:t>People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Counting</a:t>
            </a:r>
            <a:endParaRPr sz="12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Forensic</a:t>
            </a:r>
            <a:r>
              <a:rPr dirty="0" sz="14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Analysis</a:t>
            </a:r>
            <a:endParaRPr sz="1400">
              <a:latin typeface="Arial"/>
              <a:cs typeface="Arial"/>
            </a:endParaRPr>
          </a:p>
          <a:p>
            <a:pPr marL="213995">
              <a:lnSpc>
                <a:spcPct val="100000"/>
              </a:lnSpc>
              <a:spcBef>
                <a:spcPts val="310"/>
              </a:spcBef>
            </a:pPr>
            <a:r>
              <a:rPr dirty="0" sz="1200" b="1">
                <a:latin typeface="Arial"/>
                <a:cs typeface="Arial"/>
              </a:rPr>
              <a:t>Video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Search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 spc="-10">
                <a:latin typeface="Arial"/>
                <a:cs typeface="Arial"/>
              </a:rPr>
              <a:t>People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 spc="-10">
                <a:latin typeface="Arial"/>
                <a:cs typeface="Arial"/>
              </a:rPr>
              <a:t>Object</a:t>
            </a:r>
            <a:endParaRPr sz="1200">
              <a:latin typeface="Arial"/>
              <a:cs typeface="Arial"/>
            </a:endParaRPr>
          </a:p>
          <a:p>
            <a:pPr marL="382270" indent="-168275">
              <a:lnSpc>
                <a:spcPct val="100000"/>
              </a:lnSpc>
              <a:spcBef>
                <a:spcPts val="300"/>
              </a:spcBef>
              <a:buClr>
                <a:srgbClr val="0096A9"/>
              </a:buClr>
              <a:buChar char="•"/>
              <a:tabLst>
                <a:tab pos="382270" algn="l"/>
              </a:tabLst>
            </a:pPr>
            <a:r>
              <a:rPr dirty="0" sz="1200" spc="-10">
                <a:latin typeface="Arial"/>
                <a:cs typeface="Arial"/>
              </a:rPr>
              <a:t>Vehicles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"/>
            <a:ext cx="12191996" cy="685793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42010" y="6466128"/>
            <a:ext cx="30702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©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2024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Claro</a:t>
            </a:r>
            <a:r>
              <a:rPr dirty="0" sz="9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Enterprise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Solutions,</a:t>
            </a:r>
            <a:r>
              <a:rPr dirty="0" sz="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LLC.</a:t>
            </a:r>
            <a:r>
              <a:rPr dirty="0" sz="900" spc="2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rights</a:t>
            </a:r>
            <a:r>
              <a:rPr dirty="0" sz="9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585858"/>
                </a:solidFill>
                <a:latin typeface="Arial"/>
                <a:cs typeface="Arial"/>
              </a:rPr>
              <a:t>reserved.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7091" y="191884"/>
            <a:ext cx="5866130" cy="6238240"/>
            <a:chOff x="17091" y="191884"/>
            <a:chExt cx="5866130" cy="623824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91" y="191884"/>
              <a:ext cx="1092250" cy="5630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7764" y="5053584"/>
              <a:ext cx="1674876" cy="137617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4560" y="5079987"/>
              <a:ext cx="1572133" cy="127330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186421" y="3730752"/>
            <a:ext cx="5206365" cy="1273810"/>
          </a:xfrm>
          <a:prstGeom prst="rect">
            <a:avLst/>
          </a:prstGeom>
          <a:solidFill>
            <a:srgbClr val="1294A9"/>
          </a:solidFill>
        </p:spPr>
        <p:txBody>
          <a:bodyPr wrap="square" lIns="0" tIns="358775" rIns="0" bIns="0" rtlCol="0" vert="horz">
            <a:spAutoFit/>
          </a:bodyPr>
          <a:lstStyle/>
          <a:p>
            <a:pPr algn="ctr" marL="405765">
              <a:lnSpc>
                <a:spcPct val="100000"/>
              </a:lnSpc>
              <a:spcBef>
                <a:spcPts val="2825"/>
              </a:spcBef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32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dirty="0" sz="3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05280" y="5323077"/>
            <a:ext cx="291782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rlito"/>
                <a:cs typeface="Carlito"/>
              </a:rPr>
              <a:t>Certified</a:t>
            </a:r>
            <a:r>
              <a:rPr dirty="0" sz="1600" spc="-75" b="1">
                <a:latin typeface="Carlito"/>
                <a:cs typeface="Carlito"/>
              </a:rPr>
              <a:t> </a:t>
            </a:r>
            <a:r>
              <a:rPr dirty="0" sz="1600" spc="-25" b="1">
                <a:latin typeface="Carlito"/>
                <a:cs typeface="Carlito"/>
              </a:rPr>
              <a:t>by: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Carlito"/>
                <a:cs typeface="Carlito"/>
              </a:rPr>
              <a:t>Department</a:t>
            </a:r>
            <a:r>
              <a:rPr dirty="0" sz="1600" spc="-3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of</a:t>
            </a:r>
            <a:r>
              <a:rPr dirty="0" sz="1600" spc="-45" b="1">
                <a:latin typeface="Carlito"/>
                <a:cs typeface="Carlito"/>
              </a:rPr>
              <a:t> </a:t>
            </a:r>
            <a:r>
              <a:rPr dirty="0" sz="1600" b="1">
                <a:latin typeface="Carlito"/>
                <a:cs typeface="Carlito"/>
              </a:rPr>
              <a:t>Homeland</a:t>
            </a:r>
            <a:r>
              <a:rPr dirty="0" sz="1600" spc="-50" b="1">
                <a:latin typeface="Carlito"/>
                <a:cs typeface="Carlito"/>
              </a:rPr>
              <a:t> </a:t>
            </a:r>
            <a:r>
              <a:rPr dirty="0" sz="1600" spc="-10" b="1">
                <a:latin typeface="Carlito"/>
                <a:cs typeface="Carlito"/>
              </a:rPr>
              <a:t>Security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600" spc="50" b="1">
                <a:latin typeface="Liberation Sans Narrow"/>
                <a:cs typeface="Liberation Sans Narrow"/>
              </a:rPr>
              <a:t>under</a:t>
            </a:r>
            <a:r>
              <a:rPr dirty="0" sz="1600" spc="45" b="1">
                <a:latin typeface="Liberation Sans Narrow"/>
                <a:cs typeface="Liberation Sans Narrow"/>
              </a:rPr>
              <a:t> </a:t>
            </a:r>
            <a:r>
              <a:rPr dirty="0" sz="1600" spc="70" b="1">
                <a:latin typeface="Liberation Sans Narrow"/>
                <a:cs typeface="Liberation Sans Narrow"/>
              </a:rPr>
              <a:t>the</a:t>
            </a:r>
            <a:r>
              <a:rPr dirty="0" sz="1600" spc="25" b="1">
                <a:latin typeface="Liberation Sans Narrow"/>
                <a:cs typeface="Liberation Sans Narrow"/>
              </a:rPr>
              <a:t> </a:t>
            </a:r>
            <a:r>
              <a:rPr dirty="0" sz="1600" b="1">
                <a:latin typeface="Liberation Sans Narrow"/>
                <a:cs typeface="Liberation Sans Narrow"/>
              </a:rPr>
              <a:t>“Safety</a:t>
            </a:r>
            <a:r>
              <a:rPr dirty="0" sz="1600" spc="25" b="1">
                <a:latin typeface="Liberation Sans Narrow"/>
                <a:cs typeface="Liberation Sans Narrow"/>
              </a:rPr>
              <a:t> </a:t>
            </a:r>
            <a:r>
              <a:rPr dirty="0" sz="1600" b="1">
                <a:latin typeface="Liberation Sans Narrow"/>
                <a:cs typeface="Liberation Sans Narrow"/>
              </a:rPr>
              <a:t>ACT”</a:t>
            </a:r>
            <a:r>
              <a:rPr dirty="0" sz="1600" spc="35" b="1">
                <a:latin typeface="Liberation Sans Narrow"/>
                <a:cs typeface="Liberation Sans Narrow"/>
              </a:rPr>
              <a:t> </a:t>
            </a:r>
            <a:r>
              <a:rPr dirty="0" sz="1600" b="1">
                <a:latin typeface="Liberation Sans Narrow"/>
                <a:cs typeface="Liberation Sans Narrow"/>
              </a:rPr>
              <a:t>since</a:t>
            </a:r>
            <a:r>
              <a:rPr dirty="0" sz="1600" spc="25" b="1">
                <a:latin typeface="Liberation Sans Narrow"/>
                <a:cs typeface="Liberation Sans Narrow"/>
              </a:rPr>
              <a:t> </a:t>
            </a:r>
            <a:r>
              <a:rPr dirty="0" sz="1600" spc="55" b="1">
                <a:latin typeface="Liberation Sans Narrow"/>
                <a:cs typeface="Liberation Sans Narrow"/>
              </a:rPr>
              <a:t>2009</a:t>
            </a:r>
            <a:endParaRPr sz="16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810766"/>
            <a:ext cx="12191998" cy="6047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Unique</a:t>
            </a:r>
            <a:r>
              <a:rPr dirty="0" sz="2800" spc="-114"/>
              <a:t> </a:t>
            </a:r>
            <a:r>
              <a:rPr dirty="0" sz="2800" spc="-25"/>
              <a:t>Value</a:t>
            </a:r>
            <a:r>
              <a:rPr dirty="0" sz="2800" spc="-110"/>
              <a:t> </a:t>
            </a:r>
            <a:r>
              <a:rPr dirty="0" sz="2800" spc="-25"/>
              <a:t>Proposition</a:t>
            </a:r>
            <a:endParaRPr sz="2800"/>
          </a:p>
        </p:txBody>
      </p:sp>
      <p:sp>
        <p:nvSpPr>
          <p:cNvPr id="4" name="object 4" descr=""/>
          <p:cNvSpPr/>
          <p:nvPr/>
        </p:nvSpPr>
        <p:spPr>
          <a:xfrm>
            <a:off x="789711" y="3029711"/>
            <a:ext cx="3032760" cy="1516380"/>
          </a:xfrm>
          <a:custGeom>
            <a:avLst/>
            <a:gdLst/>
            <a:ahLst/>
            <a:cxnLst/>
            <a:rect l="l" t="t" r="r" b="b"/>
            <a:pathLst>
              <a:path w="3032760" h="1516379">
                <a:moveTo>
                  <a:pt x="2880588" y="0"/>
                </a:moveTo>
                <a:lnTo>
                  <a:pt x="151612" y="0"/>
                </a:lnTo>
                <a:lnTo>
                  <a:pt x="103692" y="7735"/>
                </a:lnTo>
                <a:lnTo>
                  <a:pt x="62073" y="29272"/>
                </a:lnTo>
                <a:lnTo>
                  <a:pt x="29253" y="62106"/>
                </a:lnTo>
                <a:lnTo>
                  <a:pt x="7729" y="103729"/>
                </a:lnTo>
                <a:lnTo>
                  <a:pt x="0" y="151637"/>
                </a:lnTo>
                <a:lnTo>
                  <a:pt x="0" y="1364488"/>
                </a:lnTo>
                <a:lnTo>
                  <a:pt x="7729" y="1412396"/>
                </a:lnTo>
                <a:lnTo>
                  <a:pt x="29253" y="1454019"/>
                </a:lnTo>
                <a:lnTo>
                  <a:pt x="62073" y="1486853"/>
                </a:lnTo>
                <a:lnTo>
                  <a:pt x="103692" y="1508390"/>
                </a:lnTo>
                <a:lnTo>
                  <a:pt x="151612" y="1516126"/>
                </a:lnTo>
                <a:lnTo>
                  <a:pt x="2880588" y="1516126"/>
                </a:lnTo>
                <a:lnTo>
                  <a:pt x="2928497" y="1508390"/>
                </a:lnTo>
                <a:lnTo>
                  <a:pt x="2970120" y="1486853"/>
                </a:lnTo>
                <a:lnTo>
                  <a:pt x="3002953" y="1454019"/>
                </a:lnTo>
                <a:lnTo>
                  <a:pt x="3024490" y="1412396"/>
                </a:lnTo>
                <a:lnTo>
                  <a:pt x="3032226" y="1364488"/>
                </a:lnTo>
                <a:lnTo>
                  <a:pt x="3032226" y="151637"/>
                </a:lnTo>
                <a:lnTo>
                  <a:pt x="3024490" y="103729"/>
                </a:lnTo>
                <a:lnTo>
                  <a:pt x="3002953" y="62106"/>
                </a:lnTo>
                <a:lnTo>
                  <a:pt x="2970120" y="29272"/>
                </a:lnTo>
                <a:lnTo>
                  <a:pt x="2928497" y="7735"/>
                </a:lnTo>
                <a:lnTo>
                  <a:pt x="2880588" y="0"/>
                </a:lnTo>
                <a:close/>
              </a:path>
            </a:pathLst>
          </a:custGeom>
          <a:solidFill>
            <a:srgbClr val="1294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836547" y="3564763"/>
            <a:ext cx="939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Speed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86586" y="4539488"/>
            <a:ext cx="2735580" cy="1901825"/>
            <a:chOff x="1086586" y="4539488"/>
            <a:chExt cx="2735580" cy="1901825"/>
          </a:xfrm>
        </p:grpSpPr>
        <p:sp>
          <p:nvSpPr>
            <p:cNvPr id="7" name="object 7" descr=""/>
            <p:cNvSpPr/>
            <p:nvPr/>
          </p:nvSpPr>
          <p:spPr>
            <a:xfrm>
              <a:off x="1092936" y="4545838"/>
              <a:ext cx="303530" cy="1137285"/>
            </a:xfrm>
            <a:custGeom>
              <a:avLst/>
              <a:gdLst/>
              <a:ahLst/>
              <a:cxnLst/>
              <a:rect l="l" t="t" r="r" b="b"/>
              <a:pathLst>
                <a:path w="303530" h="1137285">
                  <a:moveTo>
                    <a:pt x="0" y="0"/>
                  </a:moveTo>
                  <a:lnTo>
                    <a:pt x="0" y="1137043"/>
                  </a:lnTo>
                  <a:lnTo>
                    <a:pt x="303174" y="1137043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96110" y="4924806"/>
              <a:ext cx="2426335" cy="1516380"/>
            </a:xfrm>
            <a:custGeom>
              <a:avLst/>
              <a:gdLst/>
              <a:ahLst/>
              <a:cxnLst/>
              <a:rect l="l" t="t" r="r" b="b"/>
              <a:pathLst>
                <a:path w="2426335" h="1516379">
                  <a:moveTo>
                    <a:pt x="2274189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8"/>
                  </a:lnTo>
                  <a:lnTo>
                    <a:pt x="0" y="1364500"/>
                  </a:lnTo>
                  <a:lnTo>
                    <a:pt x="7735" y="1412421"/>
                  </a:lnTo>
                  <a:lnTo>
                    <a:pt x="29272" y="1454040"/>
                  </a:lnTo>
                  <a:lnTo>
                    <a:pt x="62106" y="1486860"/>
                  </a:lnTo>
                  <a:lnTo>
                    <a:pt x="103729" y="1508383"/>
                  </a:lnTo>
                  <a:lnTo>
                    <a:pt x="151637" y="1516113"/>
                  </a:lnTo>
                  <a:lnTo>
                    <a:pt x="2274189" y="1516113"/>
                  </a:lnTo>
                  <a:lnTo>
                    <a:pt x="2322097" y="1508383"/>
                  </a:lnTo>
                  <a:lnTo>
                    <a:pt x="2363720" y="1486860"/>
                  </a:lnTo>
                  <a:lnTo>
                    <a:pt x="2396554" y="1454040"/>
                  </a:lnTo>
                  <a:lnTo>
                    <a:pt x="2418091" y="1412421"/>
                  </a:lnTo>
                  <a:lnTo>
                    <a:pt x="2425827" y="1364500"/>
                  </a:lnTo>
                  <a:lnTo>
                    <a:pt x="2425827" y="151638"/>
                  </a:lnTo>
                  <a:lnTo>
                    <a:pt x="2418091" y="103729"/>
                  </a:lnTo>
                  <a:lnTo>
                    <a:pt x="2396554" y="62106"/>
                  </a:lnTo>
                  <a:lnTo>
                    <a:pt x="2363720" y="29272"/>
                  </a:lnTo>
                  <a:lnTo>
                    <a:pt x="2322097" y="7735"/>
                  </a:lnTo>
                  <a:lnTo>
                    <a:pt x="2274189" y="0"/>
                  </a:lnTo>
                  <a:close/>
                </a:path>
              </a:pathLst>
            </a:custGeom>
            <a:solidFill>
              <a:srgbClr val="006FC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530858" y="5213045"/>
            <a:ext cx="2159635" cy="86677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Google-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search:</a:t>
            </a:r>
            <a:endParaRPr sz="1400">
              <a:latin typeface="Arial"/>
              <a:cs typeface="Arial"/>
            </a:endParaRPr>
          </a:p>
          <a:p>
            <a:pPr algn="ctr" marL="114935" marR="111125">
              <a:lnSpc>
                <a:spcPts val="1450"/>
              </a:lnSpc>
              <a:spcBef>
                <a:spcPts val="57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search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queries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seconds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(4500x</a:t>
            </a:r>
            <a:r>
              <a:rPr dirty="0" sz="11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faster</a:t>
            </a:r>
            <a:r>
              <a:rPr dirty="0" sz="11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11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search)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579873" y="3029711"/>
            <a:ext cx="3032760" cy="1516380"/>
          </a:xfrm>
          <a:custGeom>
            <a:avLst/>
            <a:gdLst/>
            <a:ahLst/>
            <a:cxnLst/>
            <a:rect l="l" t="t" r="r" b="b"/>
            <a:pathLst>
              <a:path w="3032759" h="1516379">
                <a:moveTo>
                  <a:pt x="2880614" y="0"/>
                </a:moveTo>
                <a:lnTo>
                  <a:pt x="151637" y="0"/>
                </a:lnTo>
                <a:lnTo>
                  <a:pt x="103729" y="7735"/>
                </a:lnTo>
                <a:lnTo>
                  <a:pt x="62106" y="29272"/>
                </a:lnTo>
                <a:lnTo>
                  <a:pt x="29272" y="62106"/>
                </a:lnTo>
                <a:lnTo>
                  <a:pt x="7735" y="103729"/>
                </a:lnTo>
                <a:lnTo>
                  <a:pt x="0" y="151637"/>
                </a:lnTo>
                <a:lnTo>
                  <a:pt x="0" y="1364488"/>
                </a:lnTo>
                <a:lnTo>
                  <a:pt x="7735" y="1412396"/>
                </a:lnTo>
                <a:lnTo>
                  <a:pt x="29272" y="1454019"/>
                </a:lnTo>
                <a:lnTo>
                  <a:pt x="62106" y="1486853"/>
                </a:lnTo>
                <a:lnTo>
                  <a:pt x="103729" y="1508390"/>
                </a:lnTo>
                <a:lnTo>
                  <a:pt x="151637" y="1516126"/>
                </a:lnTo>
                <a:lnTo>
                  <a:pt x="2880614" y="1516126"/>
                </a:lnTo>
                <a:lnTo>
                  <a:pt x="2928522" y="1508390"/>
                </a:lnTo>
                <a:lnTo>
                  <a:pt x="2970145" y="1486853"/>
                </a:lnTo>
                <a:lnTo>
                  <a:pt x="3002979" y="1454019"/>
                </a:lnTo>
                <a:lnTo>
                  <a:pt x="3024516" y="1412396"/>
                </a:lnTo>
                <a:lnTo>
                  <a:pt x="3032252" y="1364488"/>
                </a:lnTo>
                <a:lnTo>
                  <a:pt x="3032252" y="151637"/>
                </a:lnTo>
                <a:lnTo>
                  <a:pt x="3024516" y="103729"/>
                </a:lnTo>
                <a:lnTo>
                  <a:pt x="3002979" y="62106"/>
                </a:lnTo>
                <a:lnTo>
                  <a:pt x="2970145" y="29272"/>
                </a:lnTo>
                <a:lnTo>
                  <a:pt x="2928522" y="7735"/>
                </a:lnTo>
                <a:lnTo>
                  <a:pt x="2880614" y="0"/>
                </a:lnTo>
                <a:close/>
              </a:path>
            </a:pathLst>
          </a:custGeom>
          <a:solidFill>
            <a:srgbClr val="1294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400294" y="3564763"/>
            <a:ext cx="1395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Accuracy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876800" y="4539488"/>
            <a:ext cx="2735580" cy="1901825"/>
            <a:chOff x="4876800" y="4539488"/>
            <a:chExt cx="2735580" cy="1901825"/>
          </a:xfrm>
        </p:grpSpPr>
        <p:sp>
          <p:nvSpPr>
            <p:cNvPr id="13" name="object 13" descr=""/>
            <p:cNvSpPr/>
            <p:nvPr/>
          </p:nvSpPr>
          <p:spPr>
            <a:xfrm>
              <a:off x="4883150" y="4545838"/>
              <a:ext cx="303530" cy="1137285"/>
            </a:xfrm>
            <a:custGeom>
              <a:avLst/>
              <a:gdLst/>
              <a:ahLst/>
              <a:cxnLst/>
              <a:rect l="l" t="t" r="r" b="b"/>
              <a:pathLst>
                <a:path w="303529" h="1137285">
                  <a:moveTo>
                    <a:pt x="0" y="0"/>
                  </a:moveTo>
                  <a:lnTo>
                    <a:pt x="0" y="1137043"/>
                  </a:lnTo>
                  <a:lnTo>
                    <a:pt x="303149" y="1137043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186299" y="4924806"/>
              <a:ext cx="2426335" cy="1516380"/>
            </a:xfrm>
            <a:custGeom>
              <a:avLst/>
              <a:gdLst/>
              <a:ahLst/>
              <a:cxnLst/>
              <a:rect l="l" t="t" r="r" b="b"/>
              <a:pathLst>
                <a:path w="2426334" h="1516379">
                  <a:moveTo>
                    <a:pt x="2274189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8"/>
                  </a:lnTo>
                  <a:lnTo>
                    <a:pt x="0" y="1364500"/>
                  </a:lnTo>
                  <a:lnTo>
                    <a:pt x="7735" y="1412421"/>
                  </a:lnTo>
                  <a:lnTo>
                    <a:pt x="29272" y="1454040"/>
                  </a:lnTo>
                  <a:lnTo>
                    <a:pt x="62106" y="1486860"/>
                  </a:lnTo>
                  <a:lnTo>
                    <a:pt x="103729" y="1508383"/>
                  </a:lnTo>
                  <a:lnTo>
                    <a:pt x="151637" y="1516113"/>
                  </a:lnTo>
                  <a:lnTo>
                    <a:pt x="2274189" y="1516113"/>
                  </a:lnTo>
                  <a:lnTo>
                    <a:pt x="2322097" y="1508383"/>
                  </a:lnTo>
                  <a:lnTo>
                    <a:pt x="2363720" y="1486860"/>
                  </a:lnTo>
                  <a:lnTo>
                    <a:pt x="2396554" y="1454040"/>
                  </a:lnTo>
                  <a:lnTo>
                    <a:pt x="2418091" y="1412421"/>
                  </a:lnTo>
                  <a:lnTo>
                    <a:pt x="2425827" y="1364500"/>
                  </a:lnTo>
                  <a:lnTo>
                    <a:pt x="2425827" y="151638"/>
                  </a:lnTo>
                  <a:lnTo>
                    <a:pt x="2418091" y="103729"/>
                  </a:lnTo>
                  <a:lnTo>
                    <a:pt x="2396554" y="62106"/>
                  </a:lnTo>
                  <a:lnTo>
                    <a:pt x="2363720" y="29272"/>
                  </a:lnTo>
                  <a:lnTo>
                    <a:pt x="2322097" y="7735"/>
                  </a:lnTo>
                  <a:lnTo>
                    <a:pt x="2274189" y="0"/>
                  </a:lnTo>
                  <a:close/>
                </a:path>
              </a:pathLst>
            </a:custGeom>
            <a:solidFill>
              <a:srgbClr val="006FC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297170" y="5271261"/>
            <a:ext cx="2202815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-635">
              <a:lnSpc>
                <a:spcPct val="862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accuracy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vehicle,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object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detection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camera settings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8370061" y="3029711"/>
            <a:ext cx="3032760" cy="1516380"/>
          </a:xfrm>
          <a:custGeom>
            <a:avLst/>
            <a:gdLst/>
            <a:ahLst/>
            <a:cxnLst/>
            <a:rect l="l" t="t" r="r" b="b"/>
            <a:pathLst>
              <a:path w="3032759" h="1516379">
                <a:moveTo>
                  <a:pt x="2880614" y="0"/>
                </a:moveTo>
                <a:lnTo>
                  <a:pt x="151638" y="0"/>
                </a:lnTo>
                <a:lnTo>
                  <a:pt x="103729" y="7735"/>
                </a:lnTo>
                <a:lnTo>
                  <a:pt x="62106" y="29272"/>
                </a:lnTo>
                <a:lnTo>
                  <a:pt x="29272" y="62106"/>
                </a:lnTo>
                <a:lnTo>
                  <a:pt x="7735" y="103729"/>
                </a:lnTo>
                <a:lnTo>
                  <a:pt x="0" y="151637"/>
                </a:lnTo>
                <a:lnTo>
                  <a:pt x="0" y="1364488"/>
                </a:lnTo>
                <a:lnTo>
                  <a:pt x="7735" y="1412396"/>
                </a:lnTo>
                <a:lnTo>
                  <a:pt x="29272" y="1454019"/>
                </a:lnTo>
                <a:lnTo>
                  <a:pt x="62106" y="1486853"/>
                </a:lnTo>
                <a:lnTo>
                  <a:pt x="103729" y="1508390"/>
                </a:lnTo>
                <a:lnTo>
                  <a:pt x="151638" y="1516126"/>
                </a:lnTo>
                <a:lnTo>
                  <a:pt x="2880614" y="1516126"/>
                </a:lnTo>
                <a:lnTo>
                  <a:pt x="2928522" y="1508390"/>
                </a:lnTo>
                <a:lnTo>
                  <a:pt x="2970145" y="1486853"/>
                </a:lnTo>
                <a:lnTo>
                  <a:pt x="3002979" y="1454019"/>
                </a:lnTo>
                <a:lnTo>
                  <a:pt x="3024516" y="1412396"/>
                </a:lnTo>
                <a:lnTo>
                  <a:pt x="3032252" y="1364488"/>
                </a:lnTo>
                <a:lnTo>
                  <a:pt x="3032252" y="151637"/>
                </a:lnTo>
                <a:lnTo>
                  <a:pt x="3024516" y="103729"/>
                </a:lnTo>
                <a:lnTo>
                  <a:pt x="3002979" y="62106"/>
                </a:lnTo>
                <a:lnTo>
                  <a:pt x="2970145" y="29272"/>
                </a:lnTo>
                <a:lnTo>
                  <a:pt x="2928522" y="7735"/>
                </a:lnTo>
                <a:lnTo>
                  <a:pt x="2880614" y="0"/>
                </a:lnTo>
                <a:close/>
              </a:path>
            </a:pathLst>
          </a:custGeom>
          <a:solidFill>
            <a:srgbClr val="1294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9120885" y="3564763"/>
            <a:ext cx="15341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Scalability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8666988" y="4539488"/>
            <a:ext cx="2735580" cy="1901825"/>
            <a:chOff x="8666988" y="4539488"/>
            <a:chExt cx="2735580" cy="1901825"/>
          </a:xfrm>
        </p:grpSpPr>
        <p:sp>
          <p:nvSpPr>
            <p:cNvPr id="19" name="object 19" descr=""/>
            <p:cNvSpPr/>
            <p:nvPr/>
          </p:nvSpPr>
          <p:spPr>
            <a:xfrm>
              <a:off x="8673338" y="4545838"/>
              <a:ext cx="303530" cy="1137285"/>
            </a:xfrm>
            <a:custGeom>
              <a:avLst/>
              <a:gdLst/>
              <a:ahLst/>
              <a:cxnLst/>
              <a:rect l="l" t="t" r="r" b="b"/>
              <a:pathLst>
                <a:path w="303529" h="1137285">
                  <a:moveTo>
                    <a:pt x="0" y="0"/>
                  </a:moveTo>
                  <a:lnTo>
                    <a:pt x="0" y="1137043"/>
                  </a:lnTo>
                  <a:lnTo>
                    <a:pt x="303275" y="11370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976614" y="4924806"/>
              <a:ext cx="2425700" cy="1516380"/>
            </a:xfrm>
            <a:custGeom>
              <a:avLst/>
              <a:gdLst/>
              <a:ahLst/>
              <a:cxnLst/>
              <a:rect l="l" t="t" r="r" b="b"/>
              <a:pathLst>
                <a:path w="2425700" h="1516379">
                  <a:moveTo>
                    <a:pt x="2274061" y="0"/>
                  </a:moveTo>
                  <a:lnTo>
                    <a:pt x="151510" y="0"/>
                  </a:lnTo>
                  <a:lnTo>
                    <a:pt x="103615" y="7735"/>
                  </a:lnTo>
                  <a:lnTo>
                    <a:pt x="62023" y="29272"/>
                  </a:lnTo>
                  <a:lnTo>
                    <a:pt x="29228" y="62106"/>
                  </a:lnTo>
                  <a:lnTo>
                    <a:pt x="7722" y="103729"/>
                  </a:lnTo>
                  <a:lnTo>
                    <a:pt x="0" y="151638"/>
                  </a:lnTo>
                  <a:lnTo>
                    <a:pt x="0" y="1364500"/>
                  </a:lnTo>
                  <a:lnTo>
                    <a:pt x="7722" y="1412421"/>
                  </a:lnTo>
                  <a:lnTo>
                    <a:pt x="29228" y="1454040"/>
                  </a:lnTo>
                  <a:lnTo>
                    <a:pt x="62023" y="1486860"/>
                  </a:lnTo>
                  <a:lnTo>
                    <a:pt x="103615" y="1508383"/>
                  </a:lnTo>
                  <a:lnTo>
                    <a:pt x="151510" y="1516113"/>
                  </a:lnTo>
                  <a:lnTo>
                    <a:pt x="2274061" y="1516113"/>
                  </a:lnTo>
                  <a:lnTo>
                    <a:pt x="2321970" y="1508383"/>
                  </a:lnTo>
                  <a:lnTo>
                    <a:pt x="2363593" y="1486860"/>
                  </a:lnTo>
                  <a:lnTo>
                    <a:pt x="2396427" y="1454040"/>
                  </a:lnTo>
                  <a:lnTo>
                    <a:pt x="2417964" y="1412421"/>
                  </a:lnTo>
                  <a:lnTo>
                    <a:pt x="2425700" y="1364500"/>
                  </a:lnTo>
                  <a:lnTo>
                    <a:pt x="2425700" y="151638"/>
                  </a:lnTo>
                  <a:lnTo>
                    <a:pt x="2417964" y="103729"/>
                  </a:lnTo>
                  <a:lnTo>
                    <a:pt x="2396427" y="62106"/>
                  </a:lnTo>
                  <a:lnTo>
                    <a:pt x="2363593" y="29272"/>
                  </a:lnTo>
                  <a:lnTo>
                    <a:pt x="2321970" y="7735"/>
                  </a:lnTo>
                  <a:lnTo>
                    <a:pt x="2274061" y="0"/>
                  </a:lnTo>
                  <a:close/>
                </a:path>
              </a:pathLst>
            </a:custGeom>
            <a:solidFill>
              <a:srgbClr val="006FC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9266935" y="5455411"/>
            <a:ext cx="1844675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47625" marR="5080" indent="-35560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cameras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thousands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cameras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013703" y="1584947"/>
            <a:ext cx="4956175" cy="1148080"/>
            <a:chOff x="6013703" y="1584947"/>
            <a:chExt cx="4956175" cy="1148080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3703" y="1584947"/>
              <a:ext cx="4956048" cy="11262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1323" y="1616951"/>
              <a:ext cx="4826508" cy="111558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040246" y="1612138"/>
              <a:ext cx="4853940" cy="1022985"/>
            </a:xfrm>
            <a:custGeom>
              <a:avLst/>
              <a:gdLst/>
              <a:ahLst/>
              <a:cxnLst/>
              <a:rect l="l" t="t" r="r" b="b"/>
              <a:pathLst>
                <a:path w="4853940" h="1022985">
                  <a:moveTo>
                    <a:pt x="4774437" y="0"/>
                  </a:moveTo>
                  <a:lnTo>
                    <a:pt x="79248" y="0"/>
                  </a:lnTo>
                  <a:lnTo>
                    <a:pt x="48381" y="6219"/>
                  </a:lnTo>
                  <a:lnTo>
                    <a:pt x="23193" y="23177"/>
                  </a:lnTo>
                  <a:lnTo>
                    <a:pt x="6221" y="48327"/>
                  </a:lnTo>
                  <a:lnTo>
                    <a:pt x="0" y="79121"/>
                  </a:lnTo>
                  <a:lnTo>
                    <a:pt x="0" y="943610"/>
                  </a:lnTo>
                  <a:lnTo>
                    <a:pt x="6221" y="974403"/>
                  </a:lnTo>
                  <a:lnTo>
                    <a:pt x="23193" y="999553"/>
                  </a:lnTo>
                  <a:lnTo>
                    <a:pt x="48381" y="1016511"/>
                  </a:lnTo>
                  <a:lnTo>
                    <a:pt x="79248" y="1022731"/>
                  </a:lnTo>
                  <a:lnTo>
                    <a:pt x="4774437" y="1022731"/>
                  </a:lnTo>
                  <a:lnTo>
                    <a:pt x="4805231" y="1016511"/>
                  </a:lnTo>
                  <a:lnTo>
                    <a:pt x="4830381" y="999553"/>
                  </a:lnTo>
                  <a:lnTo>
                    <a:pt x="4847339" y="974403"/>
                  </a:lnTo>
                  <a:lnTo>
                    <a:pt x="4853558" y="943610"/>
                  </a:lnTo>
                  <a:lnTo>
                    <a:pt x="4853558" y="79121"/>
                  </a:lnTo>
                  <a:lnTo>
                    <a:pt x="4847339" y="48327"/>
                  </a:lnTo>
                  <a:lnTo>
                    <a:pt x="4830381" y="23177"/>
                  </a:lnTo>
                  <a:lnTo>
                    <a:pt x="4805231" y="6219"/>
                  </a:lnTo>
                  <a:lnTo>
                    <a:pt x="47744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142990" y="1678305"/>
            <a:ext cx="453517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dirty="0" sz="1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Analytics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watches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Video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Streams</a:t>
            </a:r>
            <a:endParaRPr sz="1400">
              <a:latin typeface="Arial"/>
              <a:cs typeface="Arial"/>
            </a:endParaRPr>
          </a:p>
          <a:p>
            <a:pPr marL="358775" indent="-168275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Multiple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analyzed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concurrently</a:t>
            </a:r>
            <a:endParaRPr sz="1400">
              <a:latin typeface="Arial"/>
              <a:cs typeface="Arial"/>
            </a:endParaRPr>
          </a:p>
          <a:p>
            <a:pPr marL="358775" indent="-168275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Generate</a:t>
            </a:r>
            <a:r>
              <a:rPr dirty="0" sz="1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Alerts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met</a:t>
            </a:r>
            <a:endParaRPr sz="1400">
              <a:latin typeface="Arial"/>
              <a:cs typeface="Arial"/>
            </a:endParaRPr>
          </a:p>
          <a:p>
            <a:pPr marL="358775" indent="-168275">
              <a:lnSpc>
                <a:spcPct val="100000"/>
              </a:lnSpc>
              <a:buChar char="•"/>
              <a:tabLst>
                <a:tab pos="35877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Raise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Situational</a:t>
            </a:r>
            <a:r>
              <a:rPr dirty="0" sz="14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Awaremess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51104" y="1677936"/>
            <a:ext cx="5354320" cy="911860"/>
            <a:chOff x="451104" y="1677936"/>
            <a:chExt cx="5354320" cy="911860"/>
          </a:xfrm>
        </p:grpSpPr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104" y="1677936"/>
              <a:ext cx="5353812" cy="91133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76" y="1784591"/>
              <a:ext cx="5146548" cy="751344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77227" y="1704975"/>
              <a:ext cx="5252085" cy="808990"/>
            </a:xfrm>
            <a:custGeom>
              <a:avLst/>
              <a:gdLst/>
              <a:ahLst/>
              <a:cxnLst/>
              <a:rect l="l" t="t" r="r" b="b"/>
              <a:pathLst>
                <a:path w="5252085" h="808989">
                  <a:moveTo>
                    <a:pt x="5184432" y="0"/>
                  </a:moveTo>
                  <a:lnTo>
                    <a:pt x="67411" y="0"/>
                  </a:lnTo>
                  <a:lnTo>
                    <a:pt x="41174" y="5304"/>
                  </a:lnTo>
                  <a:lnTo>
                    <a:pt x="19746" y="19764"/>
                  </a:lnTo>
                  <a:lnTo>
                    <a:pt x="5298" y="41201"/>
                  </a:lnTo>
                  <a:lnTo>
                    <a:pt x="0" y="67437"/>
                  </a:lnTo>
                  <a:lnTo>
                    <a:pt x="0" y="741552"/>
                  </a:lnTo>
                  <a:lnTo>
                    <a:pt x="5298" y="767788"/>
                  </a:lnTo>
                  <a:lnTo>
                    <a:pt x="19746" y="789225"/>
                  </a:lnTo>
                  <a:lnTo>
                    <a:pt x="41174" y="803685"/>
                  </a:lnTo>
                  <a:lnTo>
                    <a:pt x="67411" y="808989"/>
                  </a:lnTo>
                  <a:lnTo>
                    <a:pt x="5184432" y="808989"/>
                  </a:lnTo>
                  <a:lnTo>
                    <a:pt x="5210667" y="803685"/>
                  </a:lnTo>
                  <a:lnTo>
                    <a:pt x="5232104" y="789225"/>
                  </a:lnTo>
                  <a:lnTo>
                    <a:pt x="5246564" y="767788"/>
                  </a:lnTo>
                  <a:lnTo>
                    <a:pt x="5251869" y="741552"/>
                  </a:lnTo>
                  <a:lnTo>
                    <a:pt x="5251869" y="67437"/>
                  </a:lnTo>
                  <a:lnTo>
                    <a:pt x="5246564" y="41201"/>
                  </a:lnTo>
                  <a:lnTo>
                    <a:pt x="5232104" y="19764"/>
                  </a:lnTo>
                  <a:lnTo>
                    <a:pt x="5210667" y="5304"/>
                  </a:lnTo>
                  <a:lnTo>
                    <a:pt x="51844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575868" y="1785594"/>
            <a:ext cx="4806950" cy="57721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personnel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watch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streams</a:t>
            </a:r>
            <a:r>
              <a:rPr dirty="0" sz="1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concurrently</a:t>
            </a:r>
            <a:endParaRPr sz="1400">
              <a:latin typeface="Arial"/>
              <a:cs typeface="Arial"/>
            </a:endParaRPr>
          </a:p>
          <a:p>
            <a:pPr marL="358775" indent="-168275">
              <a:lnSpc>
                <a:spcPct val="100000"/>
              </a:lnSpc>
              <a:spcBef>
                <a:spcPts val="490"/>
              </a:spcBef>
              <a:buChar char="•"/>
              <a:tabLst>
                <a:tab pos="358775" algn="l"/>
              </a:tabLst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Interruptions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distractions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missed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446531" y="821423"/>
            <a:ext cx="10528300" cy="889000"/>
            <a:chOff x="446531" y="821423"/>
            <a:chExt cx="10528300" cy="889000"/>
          </a:xfrm>
        </p:grpSpPr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531" y="891527"/>
              <a:ext cx="10527792" cy="63399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819" y="821423"/>
              <a:ext cx="10474452" cy="88850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77227" y="922045"/>
              <a:ext cx="10416540" cy="523240"/>
            </a:xfrm>
            <a:custGeom>
              <a:avLst/>
              <a:gdLst/>
              <a:ahLst/>
              <a:cxnLst/>
              <a:rect l="l" t="t" r="r" b="b"/>
              <a:pathLst>
                <a:path w="10416540" h="523240">
                  <a:moveTo>
                    <a:pt x="10416540" y="0"/>
                  </a:moveTo>
                  <a:lnTo>
                    <a:pt x="0" y="0"/>
                  </a:lnTo>
                  <a:lnTo>
                    <a:pt x="0" y="523214"/>
                  </a:lnTo>
                  <a:lnTo>
                    <a:pt x="10416540" y="523214"/>
                  </a:lnTo>
                  <a:lnTo>
                    <a:pt x="10416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77227" y="922045"/>
              <a:ext cx="10416540" cy="523240"/>
            </a:xfrm>
            <a:custGeom>
              <a:avLst/>
              <a:gdLst/>
              <a:ahLst/>
              <a:cxnLst/>
              <a:rect l="l" t="t" r="r" b="b"/>
              <a:pathLst>
                <a:path w="10416540" h="523240">
                  <a:moveTo>
                    <a:pt x="0" y="523214"/>
                  </a:moveTo>
                  <a:lnTo>
                    <a:pt x="10416540" y="523214"/>
                  </a:lnTo>
                  <a:lnTo>
                    <a:pt x="10416540" y="0"/>
                  </a:lnTo>
                  <a:lnTo>
                    <a:pt x="0" y="0"/>
                  </a:lnTo>
                  <a:lnTo>
                    <a:pt x="0" y="523214"/>
                  </a:lnTo>
                  <a:close/>
                </a:path>
              </a:pathLst>
            </a:custGeom>
            <a:ln w="9525">
              <a:solidFill>
                <a:srgbClr val="2BA1A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9203" y="847344"/>
              <a:ext cx="7831074" cy="78714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83651" y="911352"/>
              <a:ext cx="2978657" cy="680465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704189" y="946149"/>
            <a:ext cx="99631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Arial"/>
                <a:cs typeface="Arial"/>
              </a:rPr>
              <a:t>Using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existing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video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surveillance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85">
                <a:latin typeface="Arial"/>
                <a:cs typeface="Arial"/>
              </a:rPr>
              <a:t>cameras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(ONVIF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compliant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0764"/>
              <a:ext cx="12191999" cy="604723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437513" y="1905889"/>
              <a:ext cx="1392555" cy="1391920"/>
            </a:xfrm>
            <a:custGeom>
              <a:avLst/>
              <a:gdLst/>
              <a:ahLst/>
              <a:cxnLst/>
              <a:rect l="l" t="t" r="r" b="b"/>
              <a:pathLst>
                <a:path w="1392555" h="1391920">
                  <a:moveTo>
                    <a:pt x="696087" y="0"/>
                  </a:moveTo>
                  <a:lnTo>
                    <a:pt x="648429" y="1605"/>
                  </a:lnTo>
                  <a:lnTo>
                    <a:pt x="601634" y="6351"/>
                  </a:lnTo>
                  <a:lnTo>
                    <a:pt x="555803" y="14136"/>
                  </a:lnTo>
                  <a:lnTo>
                    <a:pt x="511042" y="24854"/>
                  </a:lnTo>
                  <a:lnTo>
                    <a:pt x="467454" y="38403"/>
                  </a:lnTo>
                  <a:lnTo>
                    <a:pt x="425142" y="54679"/>
                  </a:lnTo>
                  <a:lnTo>
                    <a:pt x="384210" y="73578"/>
                  </a:lnTo>
                  <a:lnTo>
                    <a:pt x="344762" y="94995"/>
                  </a:lnTo>
                  <a:lnTo>
                    <a:pt x="306902" y="118829"/>
                  </a:lnTo>
                  <a:lnTo>
                    <a:pt x="270732" y="144975"/>
                  </a:lnTo>
                  <a:lnTo>
                    <a:pt x="236358" y="173328"/>
                  </a:lnTo>
                  <a:lnTo>
                    <a:pt x="203882" y="203787"/>
                  </a:lnTo>
                  <a:lnTo>
                    <a:pt x="173408" y="236246"/>
                  </a:lnTo>
                  <a:lnTo>
                    <a:pt x="145041" y="270603"/>
                  </a:lnTo>
                  <a:lnTo>
                    <a:pt x="118883" y="306753"/>
                  </a:lnTo>
                  <a:lnTo>
                    <a:pt x="95038" y="344593"/>
                  </a:lnTo>
                  <a:lnTo>
                    <a:pt x="73610" y="384019"/>
                  </a:lnTo>
                  <a:lnTo>
                    <a:pt x="54703" y="424928"/>
                  </a:lnTo>
                  <a:lnTo>
                    <a:pt x="38420" y="467215"/>
                  </a:lnTo>
                  <a:lnTo>
                    <a:pt x="24865" y="510778"/>
                  </a:lnTo>
                  <a:lnTo>
                    <a:pt x="14142" y="555512"/>
                  </a:lnTo>
                  <a:lnTo>
                    <a:pt x="6354" y="601313"/>
                  </a:lnTo>
                  <a:lnTo>
                    <a:pt x="1605" y="648079"/>
                  </a:lnTo>
                  <a:lnTo>
                    <a:pt x="0" y="695706"/>
                  </a:lnTo>
                  <a:lnTo>
                    <a:pt x="1605" y="743346"/>
                  </a:lnTo>
                  <a:lnTo>
                    <a:pt x="6354" y="790124"/>
                  </a:lnTo>
                  <a:lnTo>
                    <a:pt x="14142" y="835936"/>
                  </a:lnTo>
                  <a:lnTo>
                    <a:pt x="24865" y="880677"/>
                  </a:lnTo>
                  <a:lnTo>
                    <a:pt x="38420" y="924246"/>
                  </a:lnTo>
                  <a:lnTo>
                    <a:pt x="54703" y="966537"/>
                  </a:lnTo>
                  <a:lnTo>
                    <a:pt x="73610" y="1007448"/>
                  </a:lnTo>
                  <a:lnTo>
                    <a:pt x="95038" y="1046875"/>
                  </a:lnTo>
                  <a:lnTo>
                    <a:pt x="118883" y="1084714"/>
                  </a:lnTo>
                  <a:lnTo>
                    <a:pt x="145041" y="1120862"/>
                  </a:lnTo>
                  <a:lnTo>
                    <a:pt x="173408" y="1155216"/>
                  </a:lnTo>
                  <a:lnTo>
                    <a:pt x="203882" y="1187672"/>
                  </a:lnTo>
                  <a:lnTo>
                    <a:pt x="236358" y="1218126"/>
                  </a:lnTo>
                  <a:lnTo>
                    <a:pt x="270732" y="1246475"/>
                  </a:lnTo>
                  <a:lnTo>
                    <a:pt x="306902" y="1272615"/>
                  </a:lnTo>
                  <a:lnTo>
                    <a:pt x="344762" y="1296444"/>
                  </a:lnTo>
                  <a:lnTo>
                    <a:pt x="384210" y="1317856"/>
                  </a:lnTo>
                  <a:lnTo>
                    <a:pt x="425142" y="1336750"/>
                  </a:lnTo>
                  <a:lnTo>
                    <a:pt x="467454" y="1353021"/>
                  </a:lnTo>
                  <a:lnTo>
                    <a:pt x="511042" y="1366565"/>
                  </a:lnTo>
                  <a:lnTo>
                    <a:pt x="555803" y="1377280"/>
                  </a:lnTo>
                  <a:lnTo>
                    <a:pt x="601634" y="1385062"/>
                  </a:lnTo>
                  <a:lnTo>
                    <a:pt x="648429" y="1389807"/>
                  </a:lnTo>
                  <a:lnTo>
                    <a:pt x="696087" y="1391412"/>
                  </a:lnTo>
                  <a:lnTo>
                    <a:pt x="743744" y="1389807"/>
                  </a:lnTo>
                  <a:lnTo>
                    <a:pt x="790539" y="1385062"/>
                  </a:lnTo>
                  <a:lnTo>
                    <a:pt x="836370" y="1377280"/>
                  </a:lnTo>
                  <a:lnTo>
                    <a:pt x="881131" y="1366565"/>
                  </a:lnTo>
                  <a:lnTo>
                    <a:pt x="924719" y="1353021"/>
                  </a:lnTo>
                  <a:lnTo>
                    <a:pt x="967031" y="1336750"/>
                  </a:lnTo>
                  <a:lnTo>
                    <a:pt x="1007963" y="1317856"/>
                  </a:lnTo>
                  <a:lnTo>
                    <a:pt x="1047411" y="1296444"/>
                  </a:lnTo>
                  <a:lnTo>
                    <a:pt x="1085271" y="1272615"/>
                  </a:lnTo>
                  <a:lnTo>
                    <a:pt x="1121441" y="1246475"/>
                  </a:lnTo>
                  <a:lnTo>
                    <a:pt x="1155815" y="1218126"/>
                  </a:lnTo>
                  <a:lnTo>
                    <a:pt x="1188291" y="1187672"/>
                  </a:lnTo>
                  <a:lnTo>
                    <a:pt x="1218765" y="1155216"/>
                  </a:lnTo>
                  <a:lnTo>
                    <a:pt x="1247132" y="1120862"/>
                  </a:lnTo>
                  <a:lnTo>
                    <a:pt x="1273290" y="1084714"/>
                  </a:lnTo>
                  <a:lnTo>
                    <a:pt x="1297135" y="1046875"/>
                  </a:lnTo>
                  <a:lnTo>
                    <a:pt x="1318563" y="1007448"/>
                  </a:lnTo>
                  <a:lnTo>
                    <a:pt x="1337470" y="966537"/>
                  </a:lnTo>
                  <a:lnTo>
                    <a:pt x="1353753" y="924246"/>
                  </a:lnTo>
                  <a:lnTo>
                    <a:pt x="1367308" y="880677"/>
                  </a:lnTo>
                  <a:lnTo>
                    <a:pt x="1378031" y="835936"/>
                  </a:lnTo>
                  <a:lnTo>
                    <a:pt x="1385819" y="790124"/>
                  </a:lnTo>
                  <a:lnTo>
                    <a:pt x="1390568" y="743346"/>
                  </a:lnTo>
                  <a:lnTo>
                    <a:pt x="1392174" y="695706"/>
                  </a:lnTo>
                  <a:lnTo>
                    <a:pt x="1390568" y="648079"/>
                  </a:lnTo>
                  <a:lnTo>
                    <a:pt x="1385819" y="601313"/>
                  </a:lnTo>
                  <a:lnTo>
                    <a:pt x="1378031" y="555512"/>
                  </a:lnTo>
                  <a:lnTo>
                    <a:pt x="1367308" y="510778"/>
                  </a:lnTo>
                  <a:lnTo>
                    <a:pt x="1353753" y="467215"/>
                  </a:lnTo>
                  <a:lnTo>
                    <a:pt x="1337470" y="424928"/>
                  </a:lnTo>
                  <a:lnTo>
                    <a:pt x="1318563" y="384019"/>
                  </a:lnTo>
                  <a:lnTo>
                    <a:pt x="1297135" y="344593"/>
                  </a:lnTo>
                  <a:lnTo>
                    <a:pt x="1273290" y="306753"/>
                  </a:lnTo>
                  <a:lnTo>
                    <a:pt x="1247132" y="270603"/>
                  </a:lnTo>
                  <a:lnTo>
                    <a:pt x="1218765" y="236246"/>
                  </a:lnTo>
                  <a:lnTo>
                    <a:pt x="1188291" y="203787"/>
                  </a:lnTo>
                  <a:lnTo>
                    <a:pt x="1155815" y="173328"/>
                  </a:lnTo>
                  <a:lnTo>
                    <a:pt x="1121441" y="144975"/>
                  </a:lnTo>
                  <a:lnTo>
                    <a:pt x="1085271" y="118829"/>
                  </a:lnTo>
                  <a:lnTo>
                    <a:pt x="1047411" y="94996"/>
                  </a:lnTo>
                  <a:lnTo>
                    <a:pt x="1007963" y="73578"/>
                  </a:lnTo>
                  <a:lnTo>
                    <a:pt x="967031" y="54679"/>
                  </a:lnTo>
                  <a:lnTo>
                    <a:pt x="924719" y="38403"/>
                  </a:lnTo>
                  <a:lnTo>
                    <a:pt x="881131" y="24854"/>
                  </a:lnTo>
                  <a:lnTo>
                    <a:pt x="836370" y="14136"/>
                  </a:lnTo>
                  <a:lnTo>
                    <a:pt x="790539" y="6351"/>
                  </a:lnTo>
                  <a:lnTo>
                    <a:pt x="743744" y="1605"/>
                  </a:lnTo>
                  <a:lnTo>
                    <a:pt x="696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37513" y="1905889"/>
              <a:ext cx="1392555" cy="1391920"/>
            </a:xfrm>
            <a:custGeom>
              <a:avLst/>
              <a:gdLst/>
              <a:ahLst/>
              <a:cxnLst/>
              <a:rect l="l" t="t" r="r" b="b"/>
              <a:pathLst>
                <a:path w="1392555" h="1391920">
                  <a:moveTo>
                    <a:pt x="0" y="695706"/>
                  </a:moveTo>
                  <a:lnTo>
                    <a:pt x="1605" y="648079"/>
                  </a:lnTo>
                  <a:lnTo>
                    <a:pt x="6354" y="601313"/>
                  </a:lnTo>
                  <a:lnTo>
                    <a:pt x="14142" y="555512"/>
                  </a:lnTo>
                  <a:lnTo>
                    <a:pt x="24865" y="510778"/>
                  </a:lnTo>
                  <a:lnTo>
                    <a:pt x="38420" y="467215"/>
                  </a:lnTo>
                  <a:lnTo>
                    <a:pt x="54703" y="424928"/>
                  </a:lnTo>
                  <a:lnTo>
                    <a:pt x="73610" y="384019"/>
                  </a:lnTo>
                  <a:lnTo>
                    <a:pt x="95038" y="344593"/>
                  </a:lnTo>
                  <a:lnTo>
                    <a:pt x="118883" y="306753"/>
                  </a:lnTo>
                  <a:lnTo>
                    <a:pt x="145041" y="270603"/>
                  </a:lnTo>
                  <a:lnTo>
                    <a:pt x="173408" y="236246"/>
                  </a:lnTo>
                  <a:lnTo>
                    <a:pt x="203882" y="203787"/>
                  </a:lnTo>
                  <a:lnTo>
                    <a:pt x="236358" y="173328"/>
                  </a:lnTo>
                  <a:lnTo>
                    <a:pt x="270732" y="144975"/>
                  </a:lnTo>
                  <a:lnTo>
                    <a:pt x="306902" y="118829"/>
                  </a:lnTo>
                  <a:lnTo>
                    <a:pt x="344762" y="94995"/>
                  </a:lnTo>
                  <a:lnTo>
                    <a:pt x="384210" y="73578"/>
                  </a:lnTo>
                  <a:lnTo>
                    <a:pt x="425142" y="54679"/>
                  </a:lnTo>
                  <a:lnTo>
                    <a:pt x="467454" y="38403"/>
                  </a:lnTo>
                  <a:lnTo>
                    <a:pt x="511042" y="24854"/>
                  </a:lnTo>
                  <a:lnTo>
                    <a:pt x="555803" y="14136"/>
                  </a:lnTo>
                  <a:lnTo>
                    <a:pt x="601634" y="6351"/>
                  </a:lnTo>
                  <a:lnTo>
                    <a:pt x="648429" y="1605"/>
                  </a:lnTo>
                  <a:lnTo>
                    <a:pt x="696087" y="0"/>
                  </a:lnTo>
                  <a:lnTo>
                    <a:pt x="743744" y="1605"/>
                  </a:lnTo>
                  <a:lnTo>
                    <a:pt x="790539" y="6351"/>
                  </a:lnTo>
                  <a:lnTo>
                    <a:pt x="836370" y="14136"/>
                  </a:lnTo>
                  <a:lnTo>
                    <a:pt x="881131" y="24854"/>
                  </a:lnTo>
                  <a:lnTo>
                    <a:pt x="924719" y="38403"/>
                  </a:lnTo>
                  <a:lnTo>
                    <a:pt x="967031" y="54679"/>
                  </a:lnTo>
                  <a:lnTo>
                    <a:pt x="1007963" y="73578"/>
                  </a:lnTo>
                  <a:lnTo>
                    <a:pt x="1047411" y="94996"/>
                  </a:lnTo>
                  <a:lnTo>
                    <a:pt x="1085271" y="118829"/>
                  </a:lnTo>
                  <a:lnTo>
                    <a:pt x="1121441" y="144975"/>
                  </a:lnTo>
                  <a:lnTo>
                    <a:pt x="1155815" y="173328"/>
                  </a:lnTo>
                  <a:lnTo>
                    <a:pt x="1188291" y="203787"/>
                  </a:lnTo>
                  <a:lnTo>
                    <a:pt x="1218765" y="236246"/>
                  </a:lnTo>
                  <a:lnTo>
                    <a:pt x="1247132" y="270603"/>
                  </a:lnTo>
                  <a:lnTo>
                    <a:pt x="1273290" y="306753"/>
                  </a:lnTo>
                  <a:lnTo>
                    <a:pt x="1297135" y="344593"/>
                  </a:lnTo>
                  <a:lnTo>
                    <a:pt x="1318563" y="384019"/>
                  </a:lnTo>
                  <a:lnTo>
                    <a:pt x="1337470" y="424928"/>
                  </a:lnTo>
                  <a:lnTo>
                    <a:pt x="1353753" y="467215"/>
                  </a:lnTo>
                  <a:lnTo>
                    <a:pt x="1367308" y="510778"/>
                  </a:lnTo>
                  <a:lnTo>
                    <a:pt x="1378031" y="555512"/>
                  </a:lnTo>
                  <a:lnTo>
                    <a:pt x="1385819" y="601313"/>
                  </a:lnTo>
                  <a:lnTo>
                    <a:pt x="1390568" y="648079"/>
                  </a:lnTo>
                  <a:lnTo>
                    <a:pt x="1392174" y="695706"/>
                  </a:lnTo>
                  <a:lnTo>
                    <a:pt x="1390568" y="743346"/>
                  </a:lnTo>
                  <a:lnTo>
                    <a:pt x="1385819" y="790124"/>
                  </a:lnTo>
                  <a:lnTo>
                    <a:pt x="1378031" y="835936"/>
                  </a:lnTo>
                  <a:lnTo>
                    <a:pt x="1367308" y="880677"/>
                  </a:lnTo>
                  <a:lnTo>
                    <a:pt x="1353753" y="924246"/>
                  </a:lnTo>
                  <a:lnTo>
                    <a:pt x="1337470" y="966537"/>
                  </a:lnTo>
                  <a:lnTo>
                    <a:pt x="1318563" y="1007448"/>
                  </a:lnTo>
                  <a:lnTo>
                    <a:pt x="1297135" y="1046875"/>
                  </a:lnTo>
                  <a:lnTo>
                    <a:pt x="1273290" y="1084714"/>
                  </a:lnTo>
                  <a:lnTo>
                    <a:pt x="1247132" y="1120862"/>
                  </a:lnTo>
                  <a:lnTo>
                    <a:pt x="1218765" y="1155216"/>
                  </a:lnTo>
                  <a:lnTo>
                    <a:pt x="1188291" y="1187672"/>
                  </a:lnTo>
                  <a:lnTo>
                    <a:pt x="1155815" y="1218126"/>
                  </a:lnTo>
                  <a:lnTo>
                    <a:pt x="1121441" y="1246475"/>
                  </a:lnTo>
                  <a:lnTo>
                    <a:pt x="1085271" y="1272615"/>
                  </a:lnTo>
                  <a:lnTo>
                    <a:pt x="1047411" y="1296444"/>
                  </a:lnTo>
                  <a:lnTo>
                    <a:pt x="1007963" y="1317856"/>
                  </a:lnTo>
                  <a:lnTo>
                    <a:pt x="967031" y="1336750"/>
                  </a:lnTo>
                  <a:lnTo>
                    <a:pt x="924719" y="1353021"/>
                  </a:lnTo>
                  <a:lnTo>
                    <a:pt x="881131" y="1366565"/>
                  </a:lnTo>
                  <a:lnTo>
                    <a:pt x="836370" y="1377280"/>
                  </a:lnTo>
                  <a:lnTo>
                    <a:pt x="790539" y="1385062"/>
                  </a:lnTo>
                  <a:lnTo>
                    <a:pt x="743744" y="1389807"/>
                  </a:lnTo>
                  <a:lnTo>
                    <a:pt x="696087" y="1391412"/>
                  </a:lnTo>
                  <a:lnTo>
                    <a:pt x="648429" y="1389807"/>
                  </a:lnTo>
                  <a:lnTo>
                    <a:pt x="601634" y="1385062"/>
                  </a:lnTo>
                  <a:lnTo>
                    <a:pt x="555803" y="1377280"/>
                  </a:lnTo>
                  <a:lnTo>
                    <a:pt x="511042" y="1366565"/>
                  </a:lnTo>
                  <a:lnTo>
                    <a:pt x="467454" y="1353021"/>
                  </a:lnTo>
                  <a:lnTo>
                    <a:pt x="425142" y="1336750"/>
                  </a:lnTo>
                  <a:lnTo>
                    <a:pt x="384210" y="1317856"/>
                  </a:lnTo>
                  <a:lnTo>
                    <a:pt x="344762" y="1296444"/>
                  </a:lnTo>
                  <a:lnTo>
                    <a:pt x="306902" y="1272615"/>
                  </a:lnTo>
                  <a:lnTo>
                    <a:pt x="270732" y="1246475"/>
                  </a:lnTo>
                  <a:lnTo>
                    <a:pt x="236358" y="1218126"/>
                  </a:lnTo>
                  <a:lnTo>
                    <a:pt x="203882" y="1187672"/>
                  </a:lnTo>
                  <a:lnTo>
                    <a:pt x="173408" y="1155216"/>
                  </a:lnTo>
                  <a:lnTo>
                    <a:pt x="145041" y="1120862"/>
                  </a:lnTo>
                  <a:lnTo>
                    <a:pt x="118883" y="1084714"/>
                  </a:lnTo>
                  <a:lnTo>
                    <a:pt x="95038" y="1046875"/>
                  </a:lnTo>
                  <a:lnTo>
                    <a:pt x="73610" y="1007448"/>
                  </a:lnTo>
                  <a:lnTo>
                    <a:pt x="54703" y="966537"/>
                  </a:lnTo>
                  <a:lnTo>
                    <a:pt x="38420" y="924246"/>
                  </a:lnTo>
                  <a:lnTo>
                    <a:pt x="24865" y="880677"/>
                  </a:lnTo>
                  <a:lnTo>
                    <a:pt x="14142" y="835936"/>
                  </a:lnTo>
                  <a:lnTo>
                    <a:pt x="6354" y="790124"/>
                  </a:lnTo>
                  <a:lnTo>
                    <a:pt x="1605" y="743346"/>
                  </a:lnTo>
                  <a:lnTo>
                    <a:pt x="0" y="695706"/>
                  </a:lnTo>
                  <a:close/>
                </a:path>
              </a:pathLst>
            </a:custGeom>
            <a:ln w="88900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213510" y="3504692"/>
            <a:ext cx="1851660" cy="1838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" marR="46355" indent="578485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VISIBLE 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WEAPONS</a:t>
            </a:r>
            <a:r>
              <a:rPr dirty="0" sz="1200" spc="3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algn="ctr" marL="29845">
              <a:lnSpc>
                <a:spcPct val="100000"/>
              </a:lnSpc>
              <a:spcBef>
                <a:spcPts val="894"/>
              </a:spcBef>
            </a:pPr>
            <a:r>
              <a:rPr dirty="0" sz="1250">
                <a:latin typeface="Arial"/>
                <a:cs typeface="Arial"/>
              </a:rPr>
              <a:t>Detect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visible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weapons</a:t>
            </a:r>
            <a:r>
              <a:rPr dirty="0" sz="1250" spc="-45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in</a:t>
            </a:r>
            <a:endParaRPr sz="1250">
              <a:latin typeface="Arial"/>
              <a:cs typeface="Arial"/>
            </a:endParaRPr>
          </a:p>
          <a:p>
            <a:pPr algn="ctr" marL="205740" marR="209550">
              <a:lnSpc>
                <a:spcPct val="100000"/>
              </a:lnSpc>
            </a:pPr>
            <a:r>
              <a:rPr dirty="0" sz="1250" b="1">
                <a:latin typeface="Arial"/>
                <a:cs typeface="Arial"/>
              </a:rPr>
              <a:t>&lt;</a:t>
            </a:r>
            <a:r>
              <a:rPr dirty="0" sz="1250" spc="-2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3</a:t>
            </a:r>
            <a:r>
              <a:rPr dirty="0" sz="1250" spc="-2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seconds</a:t>
            </a:r>
            <a:r>
              <a:rPr dirty="0" sz="1250" spc="-10" b="1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across </a:t>
            </a:r>
            <a:r>
              <a:rPr dirty="0" sz="1250">
                <a:latin typeface="Arial"/>
                <a:cs typeface="Arial"/>
              </a:rPr>
              <a:t>multiple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cameras.</a:t>
            </a:r>
            <a:endParaRPr sz="125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Seamlessly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integrate</a:t>
            </a:r>
            <a:r>
              <a:rPr dirty="0" sz="1250" spc="-45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with</a:t>
            </a:r>
            <a:endParaRPr sz="1250">
              <a:latin typeface="Arial"/>
              <a:cs typeface="Arial"/>
            </a:endParaRPr>
          </a:p>
          <a:p>
            <a:pPr algn="ctr" marR="4445">
              <a:lnSpc>
                <a:spcPct val="100000"/>
              </a:lnSpc>
              <a:spcBef>
                <a:spcPts val="5"/>
              </a:spcBef>
            </a:pPr>
            <a:r>
              <a:rPr dirty="0" sz="1250" spc="-10">
                <a:latin typeface="Arial"/>
                <a:cs typeface="Arial"/>
              </a:rPr>
              <a:t>third-</a:t>
            </a:r>
            <a:r>
              <a:rPr dirty="0" sz="1250">
                <a:latin typeface="Arial"/>
                <a:cs typeface="Arial"/>
              </a:rPr>
              <a:t>party</a:t>
            </a:r>
            <a:r>
              <a:rPr dirty="0" sz="1250" spc="1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systems</a:t>
            </a:r>
            <a:endParaRPr sz="1250">
              <a:latin typeface="Arial"/>
              <a:cs typeface="Arial"/>
            </a:endParaRPr>
          </a:p>
          <a:p>
            <a:pPr algn="ctr" marL="12700" marR="18415">
              <a:lnSpc>
                <a:spcPct val="100000"/>
              </a:lnSpc>
            </a:pPr>
            <a:r>
              <a:rPr dirty="0" sz="1250">
                <a:latin typeface="Arial"/>
                <a:cs typeface="Arial"/>
              </a:rPr>
              <a:t>to</a:t>
            </a:r>
            <a:r>
              <a:rPr dirty="0" sz="1250" spc="-4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trigger</a:t>
            </a:r>
            <a:r>
              <a:rPr dirty="0" sz="1250" spc="-4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lockdowns</a:t>
            </a:r>
            <a:r>
              <a:rPr dirty="0" sz="1250" spc="-40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upon </a:t>
            </a:r>
            <a:r>
              <a:rPr dirty="0" sz="1250" spc="-10">
                <a:latin typeface="Arial"/>
                <a:cs typeface="Arial"/>
              </a:rPr>
              <a:t>detection.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28777" y="1861439"/>
            <a:ext cx="8799195" cy="1480820"/>
            <a:chOff x="1828777" y="1861439"/>
            <a:chExt cx="8799195" cy="1480820"/>
          </a:xfrm>
        </p:grpSpPr>
        <p:sp>
          <p:nvSpPr>
            <p:cNvPr id="8" name="object 8" descr=""/>
            <p:cNvSpPr/>
            <p:nvPr/>
          </p:nvSpPr>
          <p:spPr>
            <a:xfrm>
              <a:off x="4021963" y="1905889"/>
              <a:ext cx="1392555" cy="1391920"/>
            </a:xfrm>
            <a:custGeom>
              <a:avLst/>
              <a:gdLst/>
              <a:ahLst/>
              <a:cxnLst/>
              <a:rect l="l" t="t" r="r" b="b"/>
              <a:pathLst>
                <a:path w="1392554" h="1391920">
                  <a:moveTo>
                    <a:pt x="696087" y="0"/>
                  </a:moveTo>
                  <a:lnTo>
                    <a:pt x="648429" y="1605"/>
                  </a:lnTo>
                  <a:lnTo>
                    <a:pt x="601634" y="6351"/>
                  </a:lnTo>
                  <a:lnTo>
                    <a:pt x="555803" y="14136"/>
                  </a:lnTo>
                  <a:lnTo>
                    <a:pt x="511042" y="24854"/>
                  </a:lnTo>
                  <a:lnTo>
                    <a:pt x="467454" y="38403"/>
                  </a:lnTo>
                  <a:lnTo>
                    <a:pt x="425142" y="54679"/>
                  </a:lnTo>
                  <a:lnTo>
                    <a:pt x="384210" y="73578"/>
                  </a:lnTo>
                  <a:lnTo>
                    <a:pt x="344762" y="94995"/>
                  </a:lnTo>
                  <a:lnTo>
                    <a:pt x="306902" y="118829"/>
                  </a:lnTo>
                  <a:lnTo>
                    <a:pt x="270732" y="144975"/>
                  </a:lnTo>
                  <a:lnTo>
                    <a:pt x="236358" y="173328"/>
                  </a:lnTo>
                  <a:lnTo>
                    <a:pt x="203882" y="203787"/>
                  </a:lnTo>
                  <a:lnTo>
                    <a:pt x="173408" y="236246"/>
                  </a:lnTo>
                  <a:lnTo>
                    <a:pt x="145041" y="270603"/>
                  </a:lnTo>
                  <a:lnTo>
                    <a:pt x="118883" y="306753"/>
                  </a:lnTo>
                  <a:lnTo>
                    <a:pt x="95038" y="344593"/>
                  </a:lnTo>
                  <a:lnTo>
                    <a:pt x="73610" y="384019"/>
                  </a:lnTo>
                  <a:lnTo>
                    <a:pt x="54703" y="424928"/>
                  </a:lnTo>
                  <a:lnTo>
                    <a:pt x="38420" y="467215"/>
                  </a:lnTo>
                  <a:lnTo>
                    <a:pt x="24865" y="510778"/>
                  </a:lnTo>
                  <a:lnTo>
                    <a:pt x="14142" y="555512"/>
                  </a:lnTo>
                  <a:lnTo>
                    <a:pt x="6354" y="601313"/>
                  </a:lnTo>
                  <a:lnTo>
                    <a:pt x="1605" y="648079"/>
                  </a:lnTo>
                  <a:lnTo>
                    <a:pt x="0" y="695706"/>
                  </a:lnTo>
                  <a:lnTo>
                    <a:pt x="1605" y="743346"/>
                  </a:lnTo>
                  <a:lnTo>
                    <a:pt x="6354" y="790124"/>
                  </a:lnTo>
                  <a:lnTo>
                    <a:pt x="14142" y="835936"/>
                  </a:lnTo>
                  <a:lnTo>
                    <a:pt x="24865" y="880677"/>
                  </a:lnTo>
                  <a:lnTo>
                    <a:pt x="38420" y="924246"/>
                  </a:lnTo>
                  <a:lnTo>
                    <a:pt x="54703" y="966537"/>
                  </a:lnTo>
                  <a:lnTo>
                    <a:pt x="73610" y="1007448"/>
                  </a:lnTo>
                  <a:lnTo>
                    <a:pt x="95038" y="1046875"/>
                  </a:lnTo>
                  <a:lnTo>
                    <a:pt x="118883" y="1084714"/>
                  </a:lnTo>
                  <a:lnTo>
                    <a:pt x="145041" y="1120862"/>
                  </a:lnTo>
                  <a:lnTo>
                    <a:pt x="173408" y="1155216"/>
                  </a:lnTo>
                  <a:lnTo>
                    <a:pt x="203882" y="1187672"/>
                  </a:lnTo>
                  <a:lnTo>
                    <a:pt x="236358" y="1218126"/>
                  </a:lnTo>
                  <a:lnTo>
                    <a:pt x="270732" y="1246475"/>
                  </a:lnTo>
                  <a:lnTo>
                    <a:pt x="306902" y="1272615"/>
                  </a:lnTo>
                  <a:lnTo>
                    <a:pt x="344762" y="1296444"/>
                  </a:lnTo>
                  <a:lnTo>
                    <a:pt x="384210" y="1317856"/>
                  </a:lnTo>
                  <a:lnTo>
                    <a:pt x="425142" y="1336750"/>
                  </a:lnTo>
                  <a:lnTo>
                    <a:pt x="467454" y="1353021"/>
                  </a:lnTo>
                  <a:lnTo>
                    <a:pt x="511042" y="1366565"/>
                  </a:lnTo>
                  <a:lnTo>
                    <a:pt x="555803" y="1377280"/>
                  </a:lnTo>
                  <a:lnTo>
                    <a:pt x="601634" y="1385062"/>
                  </a:lnTo>
                  <a:lnTo>
                    <a:pt x="648429" y="1389807"/>
                  </a:lnTo>
                  <a:lnTo>
                    <a:pt x="696087" y="1391412"/>
                  </a:lnTo>
                  <a:lnTo>
                    <a:pt x="743744" y="1389807"/>
                  </a:lnTo>
                  <a:lnTo>
                    <a:pt x="790539" y="1385062"/>
                  </a:lnTo>
                  <a:lnTo>
                    <a:pt x="836370" y="1377280"/>
                  </a:lnTo>
                  <a:lnTo>
                    <a:pt x="881131" y="1366565"/>
                  </a:lnTo>
                  <a:lnTo>
                    <a:pt x="924719" y="1353021"/>
                  </a:lnTo>
                  <a:lnTo>
                    <a:pt x="967031" y="1336750"/>
                  </a:lnTo>
                  <a:lnTo>
                    <a:pt x="1007963" y="1317856"/>
                  </a:lnTo>
                  <a:lnTo>
                    <a:pt x="1047411" y="1296444"/>
                  </a:lnTo>
                  <a:lnTo>
                    <a:pt x="1085271" y="1272615"/>
                  </a:lnTo>
                  <a:lnTo>
                    <a:pt x="1121441" y="1246475"/>
                  </a:lnTo>
                  <a:lnTo>
                    <a:pt x="1155815" y="1218126"/>
                  </a:lnTo>
                  <a:lnTo>
                    <a:pt x="1188291" y="1187672"/>
                  </a:lnTo>
                  <a:lnTo>
                    <a:pt x="1218765" y="1155216"/>
                  </a:lnTo>
                  <a:lnTo>
                    <a:pt x="1247132" y="1120862"/>
                  </a:lnTo>
                  <a:lnTo>
                    <a:pt x="1273290" y="1084714"/>
                  </a:lnTo>
                  <a:lnTo>
                    <a:pt x="1297135" y="1046875"/>
                  </a:lnTo>
                  <a:lnTo>
                    <a:pt x="1318563" y="1007448"/>
                  </a:lnTo>
                  <a:lnTo>
                    <a:pt x="1337470" y="966537"/>
                  </a:lnTo>
                  <a:lnTo>
                    <a:pt x="1353753" y="924246"/>
                  </a:lnTo>
                  <a:lnTo>
                    <a:pt x="1367308" y="880677"/>
                  </a:lnTo>
                  <a:lnTo>
                    <a:pt x="1378031" y="835936"/>
                  </a:lnTo>
                  <a:lnTo>
                    <a:pt x="1385819" y="790124"/>
                  </a:lnTo>
                  <a:lnTo>
                    <a:pt x="1390568" y="743346"/>
                  </a:lnTo>
                  <a:lnTo>
                    <a:pt x="1392174" y="695706"/>
                  </a:lnTo>
                  <a:lnTo>
                    <a:pt x="1390568" y="648079"/>
                  </a:lnTo>
                  <a:lnTo>
                    <a:pt x="1385819" y="601313"/>
                  </a:lnTo>
                  <a:lnTo>
                    <a:pt x="1378031" y="555512"/>
                  </a:lnTo>
                  <a:lnTo>
                    <a:pt x="1367308" y="510778"/>
                  </a:lnTo>
                  <a:lnTo>
                    <a:pt x="1353753" y="467215"/>
                  </a:lnTo>
                  <a:lnTo>
                    <a:pt x="1337470" y="424928"/>
                  </a:lnTo>
                  <a:lnTo>
                    <a:pt x="1318563" y="384019"/>
                  </a:lnTo>
                  <a:lnTo>
                    <a:pt x="1297135" y="344593"/>
                  </a:lnTo>
                  <a:lnTo>
                    <a:pt x="1273290" y="306753"/>
                  </a:lnTo>
                  <a:lnTo>
                    <a:pt x="1247132" y="270603"/>
                  </a:lnTo>
                  <a:lnTo>
                    <a:pt x="1218765" y="236246"/>
                  </a:lnTo>
                  <a:lnTo>
                    <a:pt x="1188291" y="203787"/>
                  </a:lnTo>
                  <a:lnTo>
                    <a:pt x="1155815" y="173328"/>
                  </a:lnTo>
                  <a:lnTo>
                    <a:pt x="1121441" y="144975"/>
                  </a:lnTo>
                  <a:lnTo>
                    <a:pt x="1085271" y="118829"/>
                  </a:lnTo>
                  <a:lnTo>
                    <a:pt x="1047411" y="94996"/>
                  </a:lnTo>
                  <a:lnTo>
                    <a:pt x="1007963" y="73578"/>
                  </a:lnTo>
                  <a:lnTo>
                    <a:pt x="967031" y="54679"/>
                  </a:lnTo>
                  <a:lnTo>
                    <a:pt x="924719" y="38403"/>
                  </a:lnTo>
                  <a:lnTo>
                    <a:pt x="881131" y="24854"/>
                  </a:lnTo>
                  <a:lnTo>
                    <a:pt x="836370" y="14136"/>
                  </a:lnTo>
                  <a:lnTo>
                    <a:pt x="790539" y="6351"/>
                  </a:lnTo>
                  <a:lnTo>
                    <a:pt x="743744" y="1605"/>
                  </a:lnTo>
                  <a:lnTo>
                    <a:pt x="696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021963" y="1905889"/>
              <a:ext cx="1392555" cy="1391920"/>
            </a:xfrm>
            <a:custGeom>
              <a:avLst/>
              <a:gdLst/>
              <a:ahLst/>
              <a:cxnLst/>
              <a:rect l="l" t="t" r="r" b="b"/>
              <a:pathLst>
                <a:path w="1392554" h="1391920">
                  <a:moveTo>
                    <a:pt x="0" y="695706"/>
                  </a:moveTo>
                  <a:lnTo>
                    <a:pt x="1605" y="648079"/>
                  </a:lnTo>
                  <a:lnTo>
                    <a:pt x="6354" y="601313"/>
                  </a:lnTo>
                  <a:lnTo>
                    <a:pt x="14142" y="555512"/>
                  </a:lnTo>
                  <a:lnTo>
                    <a:pt x="24865" y="510778"/>
                  </a:lnTo>
                  <a:lnTo>
                    <a:pt x="38420" y="467215"/>
                  </a:lnTo>
                  <a:lnTo>
                    <a:pt x="54703" y="424928"/>
                  </a:lnTo>
                  <a:lnTo>
                    <a:pt x="73610" y="384019"/>
                  </a:lnTo>
                  <a:lnTo>
                    <a:pt x="95038" y="344593"/>
                  </a:lnTo>
                  <a:lnTo>
                    <a:pt x="118883" y="306753"/>
                  </a:lnTo>
                  <a:lnTo>
                    <a:pt x="145041" y="270603"/>
                  </a:lnTo>
                  <a:lnTo>
                    <a:pt x="173408" y="236246"/>
                  </a:lnTo>
                  <a:lnTo>
                    <a:pt x="203882" y="203787"/>
                  </a:lnTo>
                  <a:lnTo>
                    <a:pt x="236358" y="173328"/>
                  </a:lnTo>
                  <a:lnTo>
                    <a:pt x="270732" y="144975"/>
                  </a:lnTo>
                  <a:lnTo>
                    <a:pt x="306902" y="118829"/>
                  </a:lnTo>
                  <a:lnTo>
                    <a:pt x="344762" y="94995"/>
                  </a:lnTo>
                  <a:lnTo>
                    <a:pt x="384210" y="73578"/>
                  </a:lnTo>
                  <a:lnTo>
                    <a:pt x="425142" y="54679"/>
                  </a:lnTo>
                  <a:lnTo>
                    <a:pt x="467454" y="38403"/>
                  </a:lnTo>
                  <a:lnTo>
                    <a:pt x="511042" y="24854"/>
                  </a:lnTo>
                  <a:lnTo>
                    <a:pt x="555803" y="14136"/>
                  </a:lnTo>
                  <a:lnTo>
                    <a:pt x="601634" y="6351"/>
                  </a:lnTo>
                  <a:lnTo>
                    <a:pt x="648429" y="1605"/>
                  </a:lnTo>
                  <a:lnTo>
                    <a:pt x="696087" y="0"/>
                  </a:lnTo>
                  <a:lnTo>
                    <a:pt x="743744" y="1605"/>
                  </a:lnTo>
                  <a:lnTo>
                    <a:pt x="790539" y="6351"/>
                  </a:lnTo>
                  <a:lnTo>
                    <a:pt x="836370" y="14136"/>
                  </a:lnTo>
                  <a:lnTo>
                    <a:pt x="881131" y="24854"/>
                  </a:lnTo>
                  <a:lnTo>
                    <a:pt x="924719" y="38403"/>
                  </a:lnTo>
                  <a:lnTo>
                    <a:pt x="967031" y="54679"/>
                  </a:lnTo>
                  <a:lnTo>
                    <a:pt x="1007963" y="73578"/>
                  </a:lnTo>
                  <a:lnTo>
                    <a:pt x="1047411" y="94996"/>
                  </a:lnTo>
                  <a:lnTo>
                    <a:pt x="1085271" y="118829"/>
                  </a:lnTo>
                  <a:lnTo>
                    <a:pt x="1121441" y="144975"/>
                  </a:lnTo>
                  <a:lnTo>
                    <a:pt x="1155815" y="173328"/>
                  </a:lnTo>
                  <a:lnTo>
                    <a:pt x="1188291" y="203787"/>
                  </a:lnTo>
                  <a:lnTo>
                    <a:pt x="1218765" y="236246"/>
                  </a:lnTo>
                  <a:lnTo>
                    <a:pt x="1247132" y="270603"/>
                  </a:lnTo>
                  <a:lnTo>
                    <a:pt x="1273290" y="306753"/>
                  </a:lnTo>
                  <a:lnTo>
                    <a:pt x="1297135" y="344593"/>
                  </a:lnTo>
                  <a:lnTo>
                    <a:pt x="1318563" y="384019"/>
                  </a:lnTo>
                  <a:lnTo>
                    <a:pt x="1337470" y="424928"/>
                  </a:lnTo>
                  <a:lnTo>
                    <a:pt x="1353753" y="467215"/>
                  </a:lnTo>
                  <a:lnTo>
                    <a:pt x="1367308" y="510778"/>
                  </a:lnTo>
                  <a:lnTo>
                    <a:pt x="1378031" y="555512"/>
                  </a:lnTo>
                  <a:lnTo>
                    <a:pt x="1385819" y="601313"/>
                  </a:lnTo>
                  <a:lnTo>
                    <a:pt x="1390568" y="648079"/>
                  </a:lnTo>
                  <a:lnTo>
                    <a:pt x="1392174" y="695706"/>
                  </a:lnTo>
                  <a:lnTo>
                    <a:pt x="1390568" y="743346"/>
                  </a:lnTo>
                  <a:lnTo>
                    <a:pt x="1385819" y="790124"/>
                  </a:lnTo>
                  <a:lnTo>
                    <a:pt x="1378031" y="835936"/>
                  </a:lnTo>
                  <a:lnTo>
                    <a:pt x="1367308" y="880677"/>
                  </a:lnTo>
                  <a:lnTo>
                    <a:pt x="1353753" y="924246"/>
                  </a:lnTo>
                  <a:lnTo>
                    <a:pt x="1337470" y="966537"/>
                  </a:lnTo>
                  <a:lnTo>
                    <a:pt x="1318563" y="1007448"/>
                  </a:lnTo>
                  <a:lnTo>
                    <a:pt x="1297135" y="1046875"/>
                  </a:lnTo>
                  <a:lnTo>
                    <a:pt x="1273290" y="1084714"/>
                  </a:lnTo>
                  <a:lnTo>
                    <a:pt x="1247132" y="1120862"/>
                  </a:lnTo>
                  <a:lnTo>
                    <a:pt x="1218765" y="1155216"/>
                  </a:lnTo>
                  <a:lnTo>
                    <a:pt x="1188291" y="1187672"/>
                  </a:lnTo>
                  <a:lnTo>
                    <a:pt x="1155815" y="1218126"/>
                  </a:lnTo>
                  <a:lnTo>
                    <a:pt x="1121441" y="1246475"/>
                  </a:lnTo>
                  <a:lnTo>
                    <a:pt x="1085271" y="1272615"/>
                  </a:lnTo>
                  <a:lnTo>
                    <a:pt x="1047411" y="1296444"/>
                  </a:lnTo>
                  <a:lnTo>
                    <a:pt x="1007963" y="1317856"/>
                  </a:lnTo>
                  <a:lnTo>
                    <a:pt x="967031" y="1336750"/>
                  </a:lnTo>
                  <a:lnTo>
                    <a:pt x="924719" y="1353021"/>
                  </a:lnTo>
                  <a:lnTo>
                    <a:pt x="881131" y="1366565"/>
                  </a:lnTo>
                  <a:lnTo>
                    <a:pt x="836370" y="1377280"/>
                  </a:lnTo>
                  <a:lnTo>
                    <a:pt x="790539" y="1385062"/>
                  </a:lnTo>
                  <a:lnTo>
                    <a:pt x="743744" y="1389807"/>
                  </a:lnTo>
                  <a:lnTo>
                    <a:pt x="696087" y="1391412"/>
                  </a:lnTo>
                  <a:lnTo>
                    <a:pt x="648429" y="1389807"/>
                  </a:lnTo>
                  <a:lnTo>
                    <a:pt x="601634" y="1385062"/>
                  </a:lnTo>
                  <a:lnTo>
                    <a:pt x="555803" y="1377280"/>
                  </a:lnTo>
                  <a:lnTo>
                    <a:pt x="511042" y="1366565"/>
                  </a:lnTo>
                  <a:lnTo>
                    <a:pt x="467454" y="1353021"/>
                  </a:lnTo>
                  <a:lnTo>
                    <a:pt x="425142" y="1336750"/>
                  </a:lnTo>
                  <a:lnTo>
                    <a:pt x="384210" y="1317856"/>
                  </a:lnTo>
                  <a:lnTo>
                    <a:pt x="344762" y="1296444"/>
                  </a:lnTo>
                  <a:lnTo>
                    <a:pt x="306902" y="1272615"/>
                  </a:lnTo>
                  <a:lnTo>
                    <a:pt x="270732" y="1246475"/>
                  </a:lnTo>
                  <a:lnTo>
                    <a:pt x="236358" y="1218126"/>
                  </a:lnTo>
                  <a:lnTo>
                    <a:pt x="203882" y="1187672"/>
                  </a:lnTo>
                  <a:lnTo>
                    <a:pt x="173408" y="1155216"/>
                  </a:lnTo>
                  <a:lnTo>
                    <a:pt x="145041" y="1120862"/>
                  </a:lnTo>
                  <a:lnTo>
                    <a:pt x="118883" y="1084714"/>
                  </a:lnTo>
                  <a:lnTo>
                    <a:pt x="95038" y="1046875"/>
                  </a:lnTo>
                  <a:lnTo>
                    <a:pt x="73610" y="1007448"/>
                  </a:lnTo>
                  <a:lnTo>
                    <a:pt x="54703" y="966537"/>
                  </a:lnTo>
                  <a:lnTo>
                    <a:pt x="38420" y="924246"/>
                  </a:lnTo>
                  <a:lnTo>
                    <a:pt x="24865" y="880677"/>
                  </a:lnTo>
                  <a:lnTo>
                    <a:pt x="14142" y="835936"/>
                  </a:lnTo>
                  <a:lnTo>
                    <a:pt x="6354" y="790124"/>
                  </a:lnTo>
                  <a:lnTo>
                    <a:pt x="1605" y="743346"/>
                  </a:lnTo>
                  <a:lnTo>
                    <a:pt x="0" y="695706"/>
                  </a:lnTo>
                  <a:close/>
                </a:path>
              </a:pathLst>
            </a:custGeom>
            <a:ln w="88900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606413" y="1905889"/>
              <a:ext cx="1392555" cy="1391920"/>
            </a:xfrm>
            <a:custGeom>
              <a:avLst/>
              <a:gdLst/>
              <a:ahLst/>
              <a:cxnLst/>
              <a:rect l="l" t="t" r="r" b="b"/>
              <a:pathLst>
                <a:path w="1392554" h="1391920">
                  <a:moveTo>
                    <a:pt x="696086" y="0"/>
                  </a:moveTo>
                  <a:lnTo>
                    <a:pt x="648429" y="1605"/>
                  </a:lnTo>
                  <a:lnTo>
                    <a:pt x="601634" y="6351"/>
                  </a:lnTo>
                  <a:lnTo>
                    <a:pt x="555803" y="14136"/>
                  </a:lnTo>
                  <a:lnTo>
                    <a:pt x="511042" y="24854"/>
                  </a:lnTo>
                  <a:lnTo>
                    <a:pt x="467454" y="38403"/>
                  </a:lnTo>
                  <a:lnTo>
                    <a:pt x="425142" y="54679"/>
                  </a:lnTo>
                  <a:lnTo>
                    <a:pt x="384210" y="73578"/>
                  </a:lnTo>
                  <a:lnTo>
                    <a:pt x="344762" y="94995"/>
                  </a:lnTo>
                  <a:lnTo>
                    <a:pt x="306902" y="118829"/>
                  </a:lnTo>
                  <a:lnTo>
                    <a:pt x="270732" y="144975"/>
                  </a:lnTo>
                  <a:lnTo>
                    <a:pt x="236358" y="173328"/>
                  </a:lnTo>
                  <a:lnTo>
                    <a:pt x="203882" y="203787"/>
                  </a:lnTo>
                  <a:lnTo>
                    <a:pt x="173408" y="236246"/>
                  </a:lnTo>
                  <a:lnTo>
                    <a:pt x="145041" y="270603"/>
                  </a:lnTo>
                  <a:lnTo>
                    <a:pt x="118883" y="306753"/>
                  </a:lnTo>
                  <a:lnTo>
                    <a:pt x="95038" y="344593"/>
                  </a:lnTo>
                  <a:lnTo>
                    <a:pt x="73610" y="384019"/>
                  </a:lnTo>
                  <a:lnTo>
                    <a:pt x="54703" y="424928"/>
                  </a:lnTo>
                  <a:lnTo>
                    <a:pt x="38420" y="467215"/>
                  </a:lnTo>
                  <a:lnTo>
                    <a:pt x="24865" y="510778"/>
                  </a:lnTo>
                  <a:lnTo>
                    <a:pt x="14142" y="555512"/>
                  </a:lnTo>
                  <a:lnTo>
                    <a:pt x="6354" y="601313"/>
                  </a:lnTo>
                  <a:lnTo>
                    <a:pt x="1605" y="648079"/>
                  </a:lnTo>
                  <a:lnTo>
                    <a:pt x="0" y="695706"/>
                  </a:lnTo>
                  <a:lnTo>
                    <a:pt x="1605" y="743346"/>
                  </a:lnTo>
                  <a:lnTo>
                    <a:pt x="6354" y="790124"/>
                  </a:lnTo>
                  <a:lnTo>
                    <a:pt x="14142" y="835936"/>
                  </a:lnTo>
                  <a:lnTo>
                    <a:pt x="24865" y="880677"/>
                  </a:lnTo>
                  <a:lnTo>
                    <a:pt x="38420" y="924246"/>
                  </a:lnTo>
                  <a:lnTo>
                    <a:pt x="54703" y="966537"/>
                  </a:lnTo>
                  <a:lnTo>
                    <a:pt x="73610" y="1007448"/>
                  </a:lnTo>
                  <a:lnTo>
                    <a:pt x="95038" y="1046875"/>
                  </a:lnTo>
                  <a:lnTo>
                    <a:pt x="118883" y="1084714"/>
                  </a:lnTo>
                  <a:lnTo>
                    <a:pt x="145041" y="1120862"/>
                  </a:lnTo>
                  <a:lnTo>
                    <a:pt x="173408" y="1155216"/>
                  </a:lnTo>
                  <a:lnTo>
                    <a:pt x="203882" y="1187672"/>
                  </a:lnTo>
                  <a:lnTo>
                    <a:pt x="236358" y="1218126"/>
                  </a:lnTo>
                  <a:lnTo>
                    <a:pt x="270732" y="1246475"/>
                  </a:lnTo>
                  <a:lnTo>
                    <a:pt x="306902" y="1272615"/>
                  </a:lnTo>
                  <a:lnTo>
                    <a:pt x="344762" y="1296444"/>
                  </a:lnTo>
                  <a:lnTo>
                    <a:pt x="384210" y="1317856"/>
                  </a:lnTo>
                  <a:lnTo>
                    <a:pt x="425142" y="1336750"/>
                  </a:lnTo>
                  <a:lnTo>
                    <a:pt x="467454" y="1353021"/>
                  </a:lnTo>
                  <a:lnTo>
                    <a:pt x="511042" y="1366565"/>
                  </a:lnTo>
                  <a:lnTo>
                    <a:pt x="555803" y="1377280"/>
                  </a:lnTo>
                  <a:lnTo>
                    <a:pt x="601634" y="1385062"/>
                  </a:lnTo>
                  <a:lnTo>
                    <a:pt x="648429" y="1389807"/>
                  </a:lnTo>
                  <a:lnTo>
                    <a:pt x="696086" y="1391412"/>
                  </a:lnTo>
                  <a:lnTo>
                    <a:pt x="743744" y="1389807"/>
                  </a:lnTo>
                  <a:lnTo>
                    <a:pt x="790539" y="1385062"/>
                  </a:lnTo>
                  <a:lnTo>
                    <a:pt x="836370" y="1377280"/>
                  </a:lnTo>
                  <a:lnTo>
                    <a:pt x="881131" y="1366565"/>
                  </a:lnTo>
                  <a:lnTo>
                    <a:pt x="924719" y="1353021"/>
                  </a:lnTo>
                  <a:lnTo>
                    <a:pt x="967031" y="1336750"/>
                  </a:lnTo>
                  <a:lnTo>
                    <a:pt x="1007963" y="1317856"/>
                  </a:lnTo>
                  <a:lnTo>
                    <a:pt x="1047411" y="1296444"/>
                  </a:lnTo>
                  <a:lnTo>
                    <a:pt x="1085271" y="1272615"/>
                  </a:lnTo>
                  <a:lnTo>
                    <a:pt x="1121441" y="1246475"/>
                  </a:lnTo>
                  <a:lnTo>
                    <a:pt x="1155815" y="1218126"/>
                  </a:lnTo>
                  <a:lnTo>
                    <a:pt x="1188291" y="1187672"/>
                  </a:lnTo>
                  <a:lnTo>
                    <a:pt x="1218765" y="1155216"/>
                  </a:lnTo>
                  <a:lnTo>
                    <a:pt x="1247132" y="1120862"/>
                  </a:lnTo>
                  <a:lnTo>
                    <a:pt x="1273290" y="1084714"/>
                  </a:lnTo>
                  <a:lnTo>
                    <a:pt x="1297135" y="1046875"/>
                  </a:lnTo>
                  <a:lnTo>
                    <a:pt x="1318563" y="1007448"/>
                  </a:lnTo>
                  <a:lnTo>
                    <a:pt x="1337470" y="966537"/>
                  </a:lnTo>
                  <a:lnTo>
                    <a:pt x="1353753" y="924246"/>
                  </a:lnTo>
                  <a:lnTo>
                    <a:pt x="1367308" y="880677"/>
                  </a:lnTo>
                  <a:lnTo>
                    <a:pt x="1378031" y="835936"/>
                  </a:lnTo>
                  <a:lnTo>
                    <a:pt x="1385819" y="790124"/>
                  </a:lnTo>
                  <a:lnTo>
                    <a:pt x="1390568" y="743346"/>
                  </a:lnTo>
                  <a:lnTo>
                    <a:pt x="1392173" y="695706"/>
                  </a:lnTo>
                  <a:lnTo>
                    <a:pt x="1390568" y="648079"/>
                  </a:lnTo>
                  <a:lnTo>
                    <a:pt x="1385819" y="601313"/>
                  </a:lnTo>
                  <a:lnTo>
                    <a:pt x="1378031" y="555512"/>
                  </a:lnTo>
                  <a:lnTo>
                    <a:pt x="1367308" y="510778"/>
                  </a:lnTo>
                  <a:lnTo>
                    <a:pt x="1353753" y="467215"/>
                  </a:lnTo>
                  <a:lnTo>
                    <a:pt x="1337470" y="424928"/>
                  </a:lnTo>
                  <a:lnTo>
                    <a:pt x="1318563" y="384019"/>
                  </a:lnTo>
                  <a:lnTo>
                    <a:pt x="1297135" y="344593"/>
                  </a:lnTo>
                  <a:lnTo>
                    <a:pt x="1273290" y="306753"/>
                  </a:lnTo>
                  <a:lnTo>
                    <a:pt x="1247132" y="270603"/>
                  </a:lnTo>
                  <a:lnTo>
                    <a:pt x="1218765" y="236246"/>
                  </a:lnTo>
                  <a:lnTo>
                    <a:pt x="1188291" y="203787"/>
                  </a:lnTo>
                  <a:lnTo>
                    <a:pt x="1155815" y="173328"/>
                  </a:lnTo>
                  <a:lnTo>
                    <a:pt x="1121441" y="144975"/>
                  </a:lnTo>
                  <a:lnTo>
                    <a:pt x="1085271" y="118829"/>
                  </a:lnTo>
                  <a:lnTo>
                    <a:pt x="1047411" y="94996"/>
                  </a:lnTo>
                  <a:lnTo>
                    <a:pt x="1007963" y="73578"/>
                  </a:lnTo>
                  <a:lnTo>
                    <a:pt x="967031" y="54679"/>
                  </a:lnTo>
                  <a:lnTo>
                    <a:pt x="924719" y="38403"/>
                  </a:lnTo>
                  <a:lnTo>
                    <a:pt x="881131" y="24854"/>
                  </a:lnTo>
                  <a:lnTo>
                    <a:pt x="836370" y="14136"/>
                  </a:lnTo>
                  <a:lnTo>
                    <a:pt x="790539" y="6351"/>
                  </a:lnTo>
                  <a:lnTo>
                    <a:pt x="743744" y="1605"/>
                  </a:lnTo>
                  <a:lnTo>
                    <a:pt x="696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606413" y="1905889"/>
              <a:ext cx="1392555" cy="1391920"/>
            </a:xfrm>
            <a:custGeom>
              <a:avLst/>
              <a:gdLst/>
              <a:ahLst/>
              <a:cxnLst/>
              <a:rect l="l" t="t" r="r" b="b"/>
              <a:pathLst>
                <a:path w="1392554" h="1391920">
                  <a:moveTo>
                    <a:pt x="0" y="695706"/>
                  </a:moveTo>
                  <a:lnTo>
                    <a:pt x="1605" y="648079"/>
                  </a:lnTo>
                  <a:lnTo>
                    <a:pt x="6354" y="601313"/>
                  </a:lnTo>
                  <a:lnTo>
                    <a:pt x="14142" y="555512"/>
                  </a:lnTo>
                  <a:lnTo>
                    <a:pt x="24865" y="510778"/>
                  </a:lnTo>
                  <a:lnTo>
                    <a:pt x="38420" y="467215"/>
                  </a:lnTo>
                  <a:lnTo>
                    <a:pt x="54703" y="424928"/>
                  </a:lnTo>
                  <a:lnTo>
                    <a:pt x="73610" y="384019"/>
                  </a:lnTo>
                  <a:lnTo>
                    <a:pt x="95038" y="344593"/>
                  </a:lnTo>
                  <a:lnTo>
                    <a:pt x="118883" y="306753"/>
                  </a:lnTo>
                  <a:lnTo>
                    <a:pt x="145041" y="270603"/>
                  </a:lnTo>
                  <a:lnTo>
                    <a:pt x="173408" y="236246"/>
                  </a:lnTo>
                  <a:lnTo>
                    <a:pt x="203882" y="203787"/>
                  </a:lnTo>
                  <a:lnTo>
                    <a:pt x="236358" y="173328"/>
                  </a:lnTo>
                  <a:lnTo>
                    <a:pt x="270732" y="144975"/>
                  </a:lnTo>
                  <a:lnTo>
                    <a:pt x="306902" y="118829"/>
                  </a:lnTo>
                  <a:lnTo>
                    <a:pt x="344762" y="94995"/>
                  </a:lnTo>
                  <a:lnTo>
                    <a:pt x="384210" y="73578"/>
                  </a:lnTo>
                  <a:lnTo>
                    <a:pt x="425142" y="54679"/>
                  </a:lnTo>
                  <a:lnTo>
                    <a:pt x="467454" y="38403"/>
                  </a:lnTo>
                  <a:lnTo>
                    <a:pt x="511042" y="24854"/>
                  </a:lnTo>
                  <a:lnTo>
                    <a:pt x="555803" y="14136"/>
                  </a:lnTo>
                  <a:lnTo>
                    <a:pt x="601634" y="6351"/>
                  </a:lnTo>
                  <a:lnTo>
                    <a:pt x="648429" y="1605"/>
                  </a:lnTo>
                  <a:lnTo>
                    <a:pt x="696086" y="0"/>
                  </a:lnTo>
                  <a:lnTo>
                    <a:pt x="743744" y="1605"/>
                  </a:lnTo>
                  <a:lnTo>
                    <a:pt x="790539" y="6351"/>
                  </a:lnTo>
                  <a:lnTo>
                    <a:pt x="836370" y="14136"/>
                  </a:lnTo>
                  <a:lnTo>
                    <a:pt x="881131" y="24854"/>
                  </a:lnTo>
                  <a:lnTo>
                    <a:pt x="924719" y="38403"/>
                  </a:lnTo>
                  <a:lnTo>
                    <a:pt x="967031" y="54679"/>
                  </a:lnTo>
                  <a:lnTo>
                    <a:pt x="1007963" y="73578"/>
                  </a:lnTo>
                  <a:lnTo>
                    <a:pt x="1047411" y="94996"/>
                  </a:lnTo>
                  <a:lnTo>
                    <a:pt x="1085271" y="118829"/>
                  </a:lnTo>
                  <a:lnTo>
                    <a:pt x="1121441" y="144975"/>
                  </a:lnTo>
                  <a:lnTo>
                    <a:pt x="1155815" y="173328"/>
                  </a:lnTo>
                  <a:lnTo>
                    <a:pt x="1188291" y="203787"/>
                  </a:lnTo>
                  <a:lnTo>
                    <a:pt x="1218765" y="236246"/>
                  </a:lnTo>
                  <a:lnTo>
                    <a:pt x="1247132" y="270603"/>
                  </a:lnTo>
                  <a:lnTo>
                    <a:pt x="1273290" y="306753"/>
                  </a:lnTo>
                  <a:lnTo>
                    <a:pt x="1297135" y="344593"/>
                  </a:lnTo>
                  <a:lnTo>
                    <a:pt x="1318563" y="384019"/>
                  </a:lnTo>
                  <a:lnTo>
                    <a:pt x="1337470" y="424928"/>
                  </a:lnTo>
                  <a:lnTo>
                    <a:pt x="1353753" y="467215"/>
                  </a:lnTo>
                  <a:lnTo>
                    <a:pt x="1367308" y="510778"/>
                  </a:lnTo>
                  <a:lnTo>
                    <a:pt x="1378031" y="555512"/>
                  </a:lnTo>
                  <a:lnTo>
                    <a:pt x="1385819" y="601313"/>
                  </a:lnTo>
                  <a:lnTo>
                    <a:pt x="1390568" y="648079"/>
                  </a:lnTo>
                  <a:lnTo>
                    <a:pt x="1392173" y="695706"/>
                  </a:lnTo>
                  <a:lnTo>
                    <a:pt x="1390568" y="743346"/>
                  </a:lnTo>
                  <a:lnTo>
                    <a:pt x="1385819" y="790124"/>
                  </a:lnTo>
                  <a:lnTo>
                    <a:pt x="1378031" y="835936"/>
                  </a:lnTo>
                  <a:lnTo>
                    <a:pt x="1367308" y="880677"/>
                  </a:lnTo>
                  <a:lnTo>
                    <a:pt x="1353753" y="924246"/>
                  </a:lnTo>
                  <a:lnTo>
                    <a:pt x="1337470" y="966537"/>
                  </a:lnTo>
                  <a:lnTo>
                    <a:pt x="1318563" y="1007448"/>
                  </a:lnTo>
                  <a:lnTo>
                    <a:pt x="1297135" y="1046875"/>
                  </a:lnTo>
                  <a:lnTo>
                    <a:pt x="1273290" y="1084714"/>
                  </a:lnTo>
                  <a:lnTo>
                    <a:pt x="1247132" y="1120862"/>
                  </a:lnTo>
                  <a:lnTo>
                    <a:pt x="1218765" y="1155216"/>
                  </a:lnTo>
                  <a:lnTo>
                    <a:pt x="1188291" y="1187672"/>
                  </a:lnTo>
                  <a:lnTo>
                    <a:pt x="1155815" y="1218126"/>
                  </a:lnTo>
                  <a:lnTo>
                    <a:pt x="1121441" y="1246475"/>
                  </a:lnTo>
                  <a:lnTo>
                    <a:pt x="1085271" y="1272615"/>
                  </a:lnTo>
                  <a:lnTo>
                    <a:pt x="1047411" y="1296444"/>
                  </a:lnTo>
                  <a:lnTo>
                    <a:pt x="1007963" y="1317856"/>
                  </a:lnTo>
                  <a:lnTo>
                    <a:pt x="967031" y="1336750"/>
                  </a:lnTo>
                  <a:lnTo>
                    <a:pt x="924719" y="1353021"/>
                  </a:lnTo>
                  <a:lnTo>
                    <a:pt x="881131" y="1366565"/>
                  </a:lnTo>
                  <a:lnTo>
                    <a:pt x="836370" y="1377280"/>
                  </a:lnTo>
                  <a:lnTo>
                    <a:pt x="790539" y="1385062"/>
                  </a:lnTo>
                  <a:lnTo>
                    <a:pt x="743744" y="1389807"/>
                  </a:lnTo>
                  <a:lnTo>
                    <a:pt x="696086" y="1391412"/>
                  </a:lnTo>
                  <a:lnTo>
                    <a:pt x="648429" y="1389807"/>
                  </a:lnTo>
                  <a:lnTo>
                    <a:pt x="601634" y="1385062"/>
                  </a:lnTo>
                  <a:lnTo>
                    <a:pt x="555803" y="1377280"/>
                  </a:lnTo>
                  <a:lnTo>
                    <a:pt x="511042" y="1366565"/>
                  </a:lnTo>
                  <a:lnTo>
                    <a:pt x="467454" y="1353021"/>
                  </a:lnTo>
                  <a:lnTo>
                    <a:pt x="425142" y="1336750"/>
                  </a:lnTo>
                  <a:lnTo>
                    <a:pt x="384210" y="1317856"/>
                  </a:lnTo>
                  <a:lnTo>
                    <a:pt x="344762" y="1296444"/>
                  </a:lnTo>
                  <a:lnTo>
                    <a:pt x="306902" y="1272615"/>
                  </a:lnTo>
                  <a:lnTo>
                    <a:pt x="270732" y="1246475"/>
                  </a:lnTo>
                  <a:lnTo>
                    <a:pt x="236358" y="1218126"/>
                  </a:lnTo>
                  <a:lnTo>
                    <a:pt x="203882" y="1187672"/>
                  </a:lnTo>
                  <a:lnTo>
                    <a:pt x="173408" y="1155216"/>
                  </a:lnTo>
                  <a:lnTo>
                    <a:pt x="145041" y="1120862"/>
                  </a:lnTo>
                  <a:lnTo>
                    <a:pt x="118883" y="1084714"/>
                  </a:lnTo>
                  <a:lnTo>
                    <a:pt x="95038" y="1046875"/>
                  </a:lnTo>
                  <a:lnTo>
                    <a:pt x="73610" y="1007448"/>
                  </a:lnTo>
                  <a:lnTo>
                    <a:pt x="54703" y="966537"/>
                  </a:lnTo>
                  <a:lnTo>
                    <a:pt x="38420" y="924246"/>
                  </a:lnTo>
                  <a:lnTo>
                    <a:pt x="24865" y="880677"/>
                  </a:lnTo>
                  <a:lnTo>
                    <a:pt x="14142" y="835936"/>
                  </a:lnTo>
                  <a:lnTo>
                    <a:pt x="6354" y="790124"/>
                  </a:lnTo>
                  <a:lnTo>
                    <a:pt x="1605" y="743346"/>
                  </a:lnTo>
                  <a:lnTo>
                    <a:pt x="0" y="695706"/>
                  </a:lnTo>
                  <a:close/>
                </a:path>
              </a:pathLst>
            </a:custGeom>
            <a:ln w="88900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190863" y="1905889"/>
              <a:ext cx="1392555" cy="1391920"/>
            </a:xfrm>
            <a:custGeom>
              <a:avLst/>
              <a:gdLst/>
              <a:ahLst/>
              <a:cxnLst/>
              <a:rect l="l" t="t" r="r" b="b"/>
              <a:pathLst>
                <a:path w="1392554" h="1391920">
                  <a:moveTo>
                    <a:pt x="696086" y="0"/>
                  </a:moveTo>
                  <a:lnTo>
                    <a:pt x="648429" y="1605"/>
                  </a:lnTo>
                  <a:lnTo>
                    <a:pt x="601634" y="6351"/>
                  </a:lnTo>
                  <a:lnTo>
                    <a:pt x="555803" y="14136"/>
                  </a:lnTo>
                  <a:lnTo>
                    <a:pt x="511042" y="24854"/>
                  </a:lnTo>
                  <a:lnTo>
                    <a:pt x="467454" y="38403"/>
                  </a:lnTo>
                  <a:lnTo>
                    <a:pt x="425142" y="54679"/>
                  </a:lnTo>
                  <a:lnTo>
                    <a:pt x="384210" y="73578"/>
                  </a:lnTo>
                  <a:lnTo>
                    <a:pt x="344762" y="94995"/>
                  </a:lnTo>
                  <a:lnTo>
                    <a:pt x="306902" y="118829"/>
                  </a:lnTo>
                  <a:lnTo>
                    <a:pt x="270732" y="144975"/>
                  </a:lnTo>
                  <a:lnTo>
                    <a:pt x="236358" y="173328"/>
                  </a:lnTo>
                  <a:lnTo>
                    <a:pt x="203882" y="203787"/>
                  </a:lnTo>
                  <a:lnTo>
                    <a:pt x="173408" y="236246"/>
                  </a:lnTo>
                  <a:lnTo>
                    <a:pt x="145041" y="270603"/>
                  </a:lnTo>
                  <a:lnTo>
                    <a:pt x="118883" y="306753"/>
                  </a:lnTo>
                  <a:lnTo>
                    <a:pt x="95038" y="344593"/>
                  </a:lnTo>
                  <a:lnTo>
                    <a:pt x="73610" y="384019"/>
                  </a:lnTo>
                  <a:lnTo>
                    <a:pt x="54703" y="424928"/>
                  </a:lnTo>
                  <a:lnTo>
                    <a:pt x="38420" y="467215"/>
                  </a:lnTo>
                  <a:lnTo>
                    <a:pt x="24865" y="510778"/>
                  </a:lnTo>
                  <a:lnTo>
                    <a:pt x="14142" y="555512"/>
                  </a:lnTo>
                  <a:lnTo>
                    <a:pt x="6354" y="601313"/>
                  </a:lnTo>
                  <a:lnTo>
                    <a:pt x="1605" y="648079"/>
                  </a:lnTo>
                  <a:lnTo>
                    <a:pt x="0" y="695706"/>
                  </a:lnTo>
                  <a:lnTo>
                    <a:pt x="1605" y="743346"/>
                  </a:lnTo>
                  <a:lnTo>
                    <a:pt x="6354" y="790124"/>
                  </a:lnTo>
                  <a:lnTo>
                    <a:pt x="14142" y="835936"/>
                  </a:lnTo>
                  <a:lnTo>
                    <a:pt x="24865" y="880677"/>
                  </a:lnTo>
                  <a:lnTo>
                    <a:pt x="38420" y="924246"/>
                  </a:lnTo>
                  <a:lnTo>
                    <a:pt x="54703" y="966537"/>
                  </a:lnTo>
                  <a:lnTo>
                    <a:pt x="73610" y="1007448"/>
                  </a:lnTo>
                  <a:lnTo>
                    <a:pt x="95038" y="1046875"/>
                  </a:lnTo>
                  <a:lnTo>
                    <a:pt x="118883" y="1084714"/>
                  </a:lnTo>
                  <a:lnTo>
                    <a:pt x="145041" y="1120862"/>
                  </a:lnTo>
                  <a:lnTo>
                    <a:pt x="173408" y="1155216"/>
                  </a:lnTo>
                  <a:lnTo>
                    <a:pt x="203882" y="1187672"/>
                  </a:lnTo>
                  <a:lnTo>
                    <a:pt x="236358" y="1218126"/>
                  </a:lnTo>
                  <a:lnTo>
                    <a:pt x="270732" y="1246475"/>
                  </a:lnTo>
                  <a:lnTo>
                    <a:pt x="306902" y="1272615"/>
                  </a:lnTo>
                  <a:lnTo>
                    <a:pt x="344762" y="1296444"/>
                  </a:lnTo>
                  <a:lnTo>
                    <a:pt x="384210" y="1317856"/>
                  </a:lnTo>
                  <a:lnTo>
                    <a:pt x="425142" y="1336750"/>
                  </a:lnTo>
                  <a:lnTo>
                    <a:pt x="467454" y="1353021"/>
                  </a:lnTo>
                  <a:lnTo>
                    <a:pt x="511042" y="1366565"/>
                  </a:lnTo>
                  <a:lnTo>
                    <a:pt x="555803" y="1377280"/>
                  </a:lnTo>
                  <a:lnTo>
                    <a:pt x="601634" y="1385062"/>
                  </a:lnTo>
                  <a:lnTo>
                    <a:pt x="648429" y="1389807"/>
                  </a:lnTo>
                  <a:lnTo>
                    <a:pt x="696086" y="1391412"/>
                  </a:lnTo>
                  <a:lnTo>
                    <a:pt x="743744" y="1389807"/>
                  </a:lnTo>
                  <a:lnTo>
                    <a:pt x="790539" y="1385062"/>
                  </a:lnTo>
                  <a:lnTo>
                    <a:pt x="836370" y="1377280"/>
                  </a:lnTo>
                  <a:lnTo>
                    <a:pt x="881131" y="1366565"/>
                  </a:lnTo>
                  <a:lnTo>
                    <a:pt x="924719" y="1353021"/>
                  </a:lnTo>
                  <a:lnTo>
                    <a:pt x="967031" y="1336750"/>
                  </a:lnTo>
                  <a:lnTo>
                    <a:pt x="1007963" y="1317856"/>
                  </a:lnTo>
                  <a:lnTo>
                    <a:pt x="1047411" y="1296444"/>
                  </a:lnTo>
                  <a:lnTo>
                    <a:pt x="1085271" y="1272615"/>
                  </a:lnTo>
                  <a:lnTo>
                    <a:pt x="1121441" y="1246475"/>
                  </a:lnTo>
                  <a:lnTo>
                    <a:pt x="1155815" y="1218126"/>
                  </a:lnTo>
                  <a:lnTo>
                    <a:pt x="1188291" y="1187672"/>
                  </a:lnTo>
                  <a:lnTo>
                    <a:pt x="1218765" y="1155216"/>
                  </a:lnTo>
                  <a:lnTo>
                    <a:pt x="1247132" y="1120862"/>
                  </a:lnTo>
                  <a:lnTo>
                    <a:pt x="1273290" y="1084714"/>
                  </a:lnTo>
                  <a:lnTo>
                    <a:pt x="1297135" y="1046875"/>
                  </a:lnTo>
                  <a:lnTo>
                    <a:pt x="1318563" y="1007448"/>
                  </a:lnTo>
                  <a:lnTo>
                    <a:pt x="1337470" y="966537"/>
                  </a:lnTo>
                  <a:lnTo>
                    <a:pt x="1353753" y="924246"/>
                  </a:lnTo>
                  <a:lnTo>
                    <a:pt x="1367308" y="880677"/>
                  </a:lnTo>
                  <a:lnTo>
                    <a:pt x="1378031" y="835936"/>
                  </a:lnTo>
                  <a:lnTo>
                    <a:pt x="1385819" y="790124"/>
                  </a:lnTo>
                  <a:lnTo>
                    <a:pt x="1390568" y="743346"/>
                  </a:lnTo>
                  <a:lnTo>
                    <a:pt x="1392173" y="695706"/>
                  </a:lnTo>
                  <a:lnTo>
                    <a:pt x="1390568" y="648079"/>
                  </a:lnTo>
                  <a:lnTo>
                    <a:pt x="1385819" y="601313"/>
                  </a:lnTo>
                  <a:lnTo>
                    <a:pt x="1378031" y="555512"/>
                  </a:lnTo>
                  <a:lnTo>
                    <a:pt x="1367308" y="510778"/>
                  </a:lnTo>
                  <a:lnTo>
                    <a:pt x="1353753" y="467215"/>
                  </a:lnTo>
                  <a:lnTo>
                    <a:pt x="1337470" y="424928"/>
                  </a:lnTo>
                  <a:lnTo>
                    <a:pt x="1318563" y="384019"/>
                  </a:lnTo>
                  <a:lnTo>
                    <a:pt x="1297135" y="344593"/>
                  </a:lnTo>
                  <a:lnTo>
                    <a:pt x="1273290" y="306753"/>
                  </a:lnTo>
                  <a:lnTo>
                    <a:pt x="1247132" y="270603"/>
                  </a:lnTo>
                  <a:lnTo>
                    <a:pt x="1218765" y="236246"/>
                  </a:lnTo>
                  <a:lnTo>
                    <a:pt x="1188291" y="203787"/>
                  </a:lnTo>
                  <a:lnTo>
                    <a:pt x="1155815" y="173328"/>
                  </a:lnTo>
                  <a:lnTo>
                    <a:pt x="1121441" y="144975"/>
                  </a:lnTo>
                  <a:lnTo>
                    <a:pt x="1085271" y="118829"/>
                  </a:lnTo>
                  <a:lnTo>
                    <a:pt x="1047411" y="94996"/>
                  </a:lnTo>
                  <a:lnTo>
                    <a:pt x="1007963" y="73578"/>
                  </a:lnTo>
                  <a:lnTo>
                    <a:pt x="967031" y="54679"/>
                  </a:lnTo>
                  <a:lnTo>
                    <a:pt x="924719" y="38403"/>
                  </a:lnTo>
                  <a:lnTo>
                    <a:pt x="881131" y="24854"/>
                  </a:lnTo>
                  <a:lnTo>
                    <a:pt x="836370" y="14136"/>
                  </a:lnTo>
                  <a:lnTo>
                    <a:pt x="790539" y="6351"/>
                  </a:lnTo>
                  <a:lnTo>
                    <a:pt x="743744" y="1605"/>
                  </a:lnTo>
                  <a:lnTo>
                    <a:pt x="696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190863" y="1905889"/>
              <a:ext cx="1392555" cy="1391920"/>
            </a:xfrm>
            <a:custGeom>
              <a:avLst/>
              <a:gdLst/>
              <a:ahLst/>
              <a:cxnLst/>
              <a:rect l="l" t="t" r="r" b="b"/>
              <a:pathLst>
                <a:path w="1392554" h="1391920">
                  <a:moveTo>
                    <a:pt x="0" y="695706"/>
                  </a:moveTo>
                  <a:lnTo>
                    <a:pt x="1605" y="648079"/>
                  </a:lnTo>
                  <a:lnTo>
                    <a:pt x="6354" y="601313"/>
                  </a:lnTo>
                  <a:lnTo>
                    <a:pt x="14142" y="555512"/>
                  </a:lnTo>
                  <a:lnTo>
                    <a:pt x="24865" y="510778"/>
                  </a:lnTo>
                  <a:lnTo>
                    <a:pt x="38420" y="467215"/>
                  </a:lnTo>
                  <a:lnTo>
                    <a:pt x="54703" y="424928"/>
                  </a:lnTo>
                  <a:lnTo>
                    <a:pt x="73610" y="384019"/>
                  </a:lnTo>
                  <a:lnTo>
                    <a:pt x="95038" y="344593"/>
                  </a:lnTo>
                  <a:lnTo>
                    <a:pt x="118883" y="306753"/>
                  </a:lnTo>
                  <a:lnTo>
                    <a:pt x="145041" y="270603"/>
                  </a:lnTo>
                  <a:lnTo>
                    <a:pt x="173408" y="236246"/>
                  </a:lnTo>
                  <a:lnTo>
                    <a:pt x="203882" y="203787"/>
                  </a:lnTo>
                  <a:lnTo>
                    <a:pt x="236358" y="173328"/>
                  </a:lnTo>
                  <a:lnTo>
                    <a:pt x="270732" y="144975"/>
                  </a:lnTo>
                  <a:lnTo>
                    <a:pt x="306902" y="118829"/>
                  </a:lnTo>
                  <a:lnTo>
                    <a:pt x="344762" y="94995"/>
                  </a:lnTo>
                  <a:lnTo>
                    <a:pt x="384210" y="73578"/>
                  </a:lnTo>
                  <a:lnTo>
                    <a:pt x="425142" y="54679"/>
                  </a:lnTo>
                  <a:lnTo>
                    <a:pt x="467454" y="38403"/>
                  </a:lnTo>
                  <a:lnTo>
                    <a:pt x="511042" y="24854"/>
                  </a:lnTo>
                  <a:lnTo>
                    <a:pt x="555803" y="14136"/>
                  </a:lnTo>
                  <a:lnTo>
                    <a:pt x="601634" y="6351"/>
                  </a:lnTo>
                  <a:lnTo>
                    <a:pt x="648429" y="1605"/>
                  </a:lnTo>
                  <a:lnTo>
                    <a:pt x="696086" y="0"/>
                  </a:lnTo>
                  <a:lnTo>
                    <a:pt x="743744" y="1605"/>
                  </a:lnTo>
                  <a:lnTo>
                    <a:pt x="790539" y="6351"/>
                  </a:lnTo>
                  <a:lnTo>
                    <a:pt x="836370" y="14136"/>
                  </a:lnTo>
                  <a:lnTo>
                    <a:pt x="881131" y="24854"/>
                  </a:lnTo>
                  <a:lnTo>
                    <a:pt x="924719" y="38403"/>
                  </a:lnTo>
                  <a:lnTo>
                    <a:pt x="967031" y="54679"/>
                  </a:lnTo>
                  <a:lnTo>
                    <a:pt x="1007963" y="73578"/>
                  </a:lnTo>
                  <a:lnTo>
                    <a:pt x="1047411" y="94996"/>
                  </a:lnTo>
                  <a:lnTo>
                    <a:pt x="1085271" y="118829"/>
                  </a:lnTo>
                  <a:lnTo>
                    <a:pt x="1121441" y="144975"/>
                  </a:lnTo>
                  <a:lnTo>
                    <a:pt x="1155815" y="173328"/>
                  </a:lnTo>
                  <a:lnTo>
                    <a:pt x="1188291" y="203787"/>
                  </a:lnTo>
                  <a:lnTo>
                    <a:pt x="1218765" y="236246"/>
                  </a:lnTo>
                  <a:lnTo>
                    <a:pt x="1247132" y="270603"/>
                  </a:lnTo>
                  <a:lnTo>
                    <a:pt x="1273290" y="306753"/>
                  </a:lnTo>
                  <a:lnTo>
                    <a:pt x="1297135" y="344593"/>
                  </a:lnTo>
                  <a:lnTo>
                    <a:pt x="1318563" y="384019"/>
                  </a:lnTo>
                  <a:lnTo>
                    <a:pt x="1337470" y="424928"/>
                  </a:lnTo>
                  <a:lnTo>
                    <a:pt x="1353753" y="467215"/>
                  </a:lnTo>
                  <a:lnTo>
                    <a:pt x="1367308" y="510778"/>
                  </a:lnTo>
                  <a:lnTo>
                    <a:pt x="1378031" y="555512"/>
                  </a:lnTo>
                  <a:lnTo>
                    <a:pt x="1385819" y="601313"/>
                  </a:lnTo>
                  <a:lnTo>
                    <a:pt x="1390568" y="648079"/>
                  </a:lnTo>
                  <a:lnTo>
                    <a:pt x="1392173" y="695706"/>
                  </a:lnTo>
                  <a:lnTo>
                    <a:pt x="1390568" y="743346"/>
                  </a:lnTo>
                  <a:lnTo>
                    <a:pt x="1385819" y="790124"/>
                  </a:lnTo>
                  <a:lnTo>
                    <a:pt x="1378031" y="835936"/>
                  </a:lnTo>
                  <a:lnTo>
                    <a:pt x="1367308" y="880677"/>
                  </a:lnTo>
                  <a:lnTo>
                    <a:pt x="1353753" y="924246"/>
                  </a:lnTo>
                  <a:lnTo>
                    <a:pt x="1337470" y="966537"/>
                  </a:lnTo>
                  <a:lnTo>
                    <a:pt x="1318563" y="1007448"/>
                  </a:lnTo>
                  <a:lnTo>
                    <a:pt x="1297135" y="1046875"/>
                  </a:lnTo>
                  <a:lnTo>
                    <a:pt x="1273290" y="1084714"/>
                  </a:lnTo>
                  <a:lnTo>
                    <a:pt x="1247132" y="1120862"/>
                  </a:lnTo>
                  <a:lnTo>
                    <a:pt x="1218765" y="1155216"/>
                  </a:lnTo>
                  <a:lnTo>
                    <a:pt x="1188291" y="1187672"/>
                  </a:lnTo>
                  <a:lnTo>
                    <a:pt x="1155815" y="1218126"/>
                  </a:lnTo>
                  <a:lnTo>
                    <a:pt x="1121441" y="1246475"/>
                  </a:lnTo>
                  <a:lnTo>
                    <a:pt x="1085271" y="1272615"/>
                  </a:lnTo>
                  <a:lnTo>
                    <a:pt x="1047411" y="1296444"/>
                  </a:lnTo>
                  <a:lnTo>
                    <a:pt x="1007963" y="1317856"/>
                  </a:lnTo>
                  <a:lnTo>
                    <a:pt x="967031" y="1336750"/>
                  </a:lnTo>
                  <a:lnTo>
                    <a:pt x="924719" y="1353021"/>
                  </a:lnTo>
                  <a:lnTo>
                    <a:pt x="881131" y="1366565"/>
                  </a:lnTo>
                  <a:lnTo>
                    <a:pt x="836370" y="1377280"/>
                  </a:lnTo>
                  <a:lnTo>
                    <a:pt x="790539" y="1385062"/>
                  </a:lnTo>
                  <a:lnTo>
                    <a:pt x="743744" y="1389807"/>
                  </a:lnTo>
                  <a:lnTo>
                    <a:pt x="696086" y="1391412"/>
                  </a:lnTo>
                  <a:lnTo>
                    <a:pt x="648429" y="1389807"/>
                  </a:lnTo>
                  <a:lnTo>
                    <a:pt x="601634" y="1385062"/>
                  </a:lnTo>
                  <a:lnTo>
                    <a:pt x="555803" y="1377280"/>
                  </a:lnTo>
                  <a:lnTo>
                    <a:pt x="511042" y="1366565"/>
                  </a:lnTo>
                  <a:lnTo>
                    <a:pt x="467454" y="1353021"/>
                  </a:lnTo>
                  <a:lnTo>
                    <a:pt x="425142" y="1336750"/>
                  </a:lnTo>
                  <a:lnTo>
                    <a:pt x="384210" y="1317856"/>
                  </a:lnTo>
                  <a:lnTo>
                    <a:pt x="344762" y="1296444"/>
                  </a:lnTo>
                  <a:lnTo>
                    <a:pt x="306902" y="1272615"/>
                  </a:lnTo>
                  <a:lnTo>
                    <a:pt x="270732" y="1246475"/>
                  </a:lnTo>
                  <a:lnTo>
                    <a:pt x="236358" y="1218126"/>
                  </a:lnTo>
                  <a:lnTo>
                    <a:pt x="203882" y="1187672"/>
                  </a:lnTo>
                  <a:lnTo>
                    <a:pt x="173408" y="1155216"/>
                  </a:lnTo>
                  <a:lnTo>
                    <a:pt x="145041" y="1120862"/>
                  </a:lnTo>
                  <a:lnTo>
                    <a:pt x="118883" y="1084714"/>
                  </a:lnTo>
                  <a:lnTo>
                    <a:pt x="95038" y="1046875"/>
                  </a:lnTo>
                  <a:lnTo>
                    <a:pt x="73610" y="1007448"/>
                  </a:lnTo>
                  <a:lnTo>
                    <a:pt x="54703" y="966537"/>
                  </a:lnTo>
                  <a:lnTo>
                    <a:pt x="38420" y="924246"/>
                  </a:lnTo>
                  <a:lnTo>
                    <a:pt x="24865" y="880677"/>
                  </a:lnTo>
                  <a:lnTo>
                    <a:pt x="14142" y="835936"/>
                  </a:lnTo>
                  <a:lnTo>
                    <a:pt x="6354" y="790124"/>
                  </a:lnTo>
                  <a:lnTo>
                    <a:pt x="1605" y="743346"/>
                  </a:lnTo>
                  <a:lnTo>
                    <a:pt x="0" y="695706"/>
                  </a:lnTo>
                  <a:close/>
                </a:path>
              </a:pathLst>
            </a:custGeom>
            <a:ln w="88900">
              <a:solidFill>
                <a:srgbClr val="0096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841137" y="2185692"/>
              <a:ext cx="584200" cy="828675"/>
            </a:xfrm>
            <a:custGeom>
              <a:avLst/>
              <a:gdLst/>
              <a:ahLst/>
              <a:cxnLst/>
              <a:rect l="l" t="t" r="r" b="b"/>
              <a:pathLst>
                <a:path w="584200" h="828675">
                  <a:moveTo>
                    <a:pt x="317925" y="401723"/>
                  </a:moveTo>
                  <a:lnTo>
                    <a:pt x="577951" y="141225"/>
                  </a:lnTo>
                  <a:lnTo>
                    <a:pt x="582225" y="134051"/>
                  </a:lnTo>
                  <a:lnTo>
                    <a:pt x="583649" y="126073"/>
                  </a:lnTo>
                  <a:lnTo>
                    <a:pt x="582225" y="118276"/>
                  </a:lnTo>
                  <a:lnTo>
                    <a:pt x="577951" y="111645"/>
                  </a:lnTo>
                  <a:lnTo>
                    <a:pt x="539040" y="72519"/>
                  </a:lnTo>
                  <a:lnTo>
                    <a:pt x="548534" y="62019"/>
                  </a:lnTo>
                  <a:lnTo>
                    <a:pt x="551378" y="59159"/>
                  </a:lnTo>
                  <a:lnTo>
                    <a:pt x="551378" y="54392"/>
                  </a:lnTo>
                  <a:lnTo>
                    <a:pt x="548534" y="52473"/>
                  </a:lnTo>
                  <a:lnTo>
                    <a:pt x="500129" y="2860"/>
                  </a:lnTo>
                  <a:lnTo>
                    <a:pt x="497285" y="0"/>
                  </a:lnTo>
                  <a:lnTo>
                    <a:pt x="492544" y="0"/>
                  </a:lnTo>
                  <a:lnTo>
                    <a:pt x="489700" y="2860"/>
                  </a:lnTo>
                  <a:lnTo>
                    <a:pt x="479258" y="13359"/>
                  </a:lnTo>
                  <a:lnTo>
                    <a:pt x="471574" y="7423"/>
                  </a:lnTo>
                  <a:lnTo>
                    <a:pt x="463359" y="5245"/>
                  </a:lnTo>
                  <a:lnTo>
                    <a:pt x="455502" y="6643"/>
                  </a:lnTo>
                  <a:lnTo>
                    <a:pt x="448892" y="11440"/>
                  </a:lnTo>
                  <a:lnTo>
                    <a:pt x="438450" y="20986"/>
                  </a:lnTo>
                  <a:lnTo>
                    <a:pt x="431801" y="14313"/>
                  </a:lnTo>
                  <a:lnTo>
                    <a:pt x="428956" y="11440"/>
                  </a:lnTo>
                  <a:lnTo>
                    <a:pt x="424216" y="11440"/>
                  </a:lnTo>
                  <a:lnTo>
                    <a:pt x="422320" y="13359"/>
                  </a:lnTo>
                  <a:lnTo>
                    <a:pt x="398591" y="37206"/>
                  </a:lnTo>
                  <a:lnTo>
                    <a:pt x="395747" y="40079"/>
                  </a:lnTo>
                  <a:lnTo>
                    <a:pt x="397643" y="43892"/>
                  </a:lnTo>
                  <a:lnTo>
                    <a:pt x="398591" y="46753"/>
                  </a:lnTo>
                  <a:lnTo>
                    <a:pt x="403332" y="56299"/>
                  </a:lnTo>
                  <a:lnTo>
                    <a:pt x="88258" y="373096"/>
                  </a:lnTo>
                  <a:lnTo>
                    <a:pt x="81615" y="374050"/>
                  </a:lnTo>
                  <a:lnTo>
                    <a:pt x="75921" y="375003"/>
                  </a:lnTo>
                  <a:lnTo>
                    <a:pt x="71177" y="375956"/>
                  </a:lnTo>
                  <a:lnTo>
                    <a:pt x="67380" y="376910"/>
                  </a:lnTo>
                  <a:lnTo>
                    <a:pt x="59788" y="376910"/>
                  </a:lnTo>
                  <a:lnTo>
                    <a:pt x="56941" y="380736"/>
                  </a:lnTo>
                  <a:lnTo>
                    <a:pt x="18031" y="418896"/>
                  </a:lnTo>
                  <a:lnTo>
                    <a:pt x="15184" y="422710"/>
                  </a:lnTo>
                  <a:lnTo>
                    <a:pt x="15184" y="427489"/>
                  </a:lnTo>
                  <a:lnTo>
                    <a:pt x="18031" y="430349"/>
                  </a:lnTo>
                  <a:lnTo>
                    <a:pt x="24674" y="437023"/>
                  </a:lnTo>
                  <a:lnTo>
                    <a:pt x="5694" y="456115"/>
                  </a:lnTo>
                  <a:lnTo>
                    <a:pt x="1423" y="463283"/>
                  </a:lnTo>
                  <a:lnTo>
                    <a:pt x="0" y="471258"/>
                  </a:lnTo>
                  <a:lnTo>
                    <a:pt x="1423" y="479057"/>
                  </a:lnTo>
                  <a:lnTo>
                    <a:pt x="5694" y="485695"/>
                  </a:lnTo>
                  <a:lnTo>
                    <a:pt x="86360" y="605921"/>
                  </a:lnTo>
                  <a:lnTo>
                    <a:pt x="92114" y="610398"/>
                  </a:lnTo>
                  <a:lnTo>
                    <a:pt x="98935" y="612368"/>
                  </a:lnTo>
                  <a:lnTo>
                    <a:pt x="106112" y="611833"/>
                  </a:lnTo>
                  <a:lnTo>
                    <a:pt x="112933" y="608794"/>
                  </a:lnTo>
                  <a:lnTo>
                    <a:pt x="133530" y="592081"/>
                  </a:lnTo>
                  <a:lnTo>
                    <a:pt x="146029" y="586012"/>
                  </a:lnTo>
                  <a:lnTo>
                    <a:pt x="155503" y="590139"/>
                  </a:lnTo>
                  <a:lnTo>
                    <a:pt x="167022" y="604015"/>
                  </a:lnTo>
                  <a:lnTo>
                    <a:pt x="230907" y="724204"/>
                  </a:lnTo>
                  <a:lnTo>
                    <a:pt x="275215" y="790449"/>
                  </a:lnTo>
                  <a:lnTo>
                    <a:pt x="301016" y="818584"/>
                  </a:lnTo>
                  <a:lnTo>
                    <a:pt x="309379" y="824443"/>
                  </a:lnTo>
                  <a:lnTo>
                    <a:pt x="316766" y="827634"/>
                  </a:lnTo>
                  <a:lnTo>
                    <a:pt x="324330" y="828499"/>
                  </a:lnTo>
                  <a:lnTo>
                    <a:pt x="331535" y="826859"/>
                  </a:lnTo>
                  <a:lnTo>
                    <a:pt x="337848" y="822535"/>
                  </a:lnTo>
                  <a:lnTo>
                    <a:pt x="473556" y="685127"/>
                  </a:lnTo>
                  <a:lnTo>
                    <a:pt x="478156" y="678891"/>
                  </a:lnTo>
                  <a:lnTo>
                    <a:pt x="480441" y="671048"/>
                  </a:lnTo>
                  <a:lnTo>
                    <a:pt x="480235" y="662849"/>
                  </a:lnTo>
                  <a:lnTo>
                    <a:pt x="444439" y="602202"/>
                  </a:lnTo>
                  <a:lnTo>
                    <a:pt x="390523" y="516470"/>
                  </a:lnTo>
                  <a:lnTo>
                    <a:pt x="340167" y="436821"/>
                  </a:lnTo>
                  <a:lnTo>
                    <a:pt x="317925" y="401723"/>
                  </a:lnTo>
                  <a:close/>
                </a:path>
              </a:pathLst>
            </a:custGeom>
            <a:ln w="24719">
              <a:solidFill>
                <a:srgbClr val="0114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1310" y="2479639"/>
              <a:ext cx="127201" cy="20696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008874" y="2230530"/>
              <a:ext cx="623570" cy="653415"/>
            </a:xfrm>
            <a:custGeom>
              <a:avLst/>
              <a:gdLst/>
              <a:ahLst/>
              <a:cxnLst/>
              <a:rect l="l" t="t" r="r" b="b"/>
              <a:pathLst>
                <a:path w="623570" h="653414">
                  <a:moveTo>
                    <a:pt x="179132" y="550464"/>
                  </a:moveTo>
                  <a:lnTo>
                    <a:pt x="29205" y="550464"/>
                  </a:lnTo>
                  <a:lnTo>
                    <a:pt x="18071" y="548110"/>
                  </a:lnTo>
                  <a:lnTo>
                    <a:pt x="8761" y="541773"/>
                  </a:lnTo>
                  <a:lnTo>
                    <a:pt x="2373" y="532538"/>
                  </a:lnTo>
                  <a:lnTo>
                    <a:pt x="0" y="521493"/>
                  </a:lnTo>
                  <a:lnTo>
                    <a:pt x="0" y="475135"/>
                  </a:lnTo>
                  <a:lnTo>
                    <a:pt x="2373" y="464090"/>
                  </a:lnTo>
                  <a:lnTo>
                    <a:pt x="8761" y="454856"/>
                  </a:lnTo>
                  <a:lnTo>
                    <a:pt x="18071" y="448518"/>
                  </a:lnTo>
                  <a:lnTo>
                    <a:pt x="29205" y="446164"/>
                  </a:lnTo>
                  <a:lnTo>
                    <a:pt x="179132" y="446164"/>
                  </a:lnTo>
                  <a:lnTo>
                    <a:pt x="190268" y="448518"/>
                  </a:lnTo>
                  <a:lnTo>
                    <a:pt x="199577" y="454856"/>
                  </a:lnTo>
                  <a:lnTo>
                    <a:pt x="205966" y="464090"/>
                  </a:lnTo>
                  <a:lnTo>
                    <a:pt x="208339" y="475135"/>
                  </a:lnTo>
                  <a:lnTo>
                    <a:pt x="208339" y="521493"/>
                  </a:lnTo>
                  <a:lnTo>
                    <a:pt x="205966" y="532538"/>
                  </a:lnTo>
                  <a:lnTo>
                    <a:pt x="199577" y="541773"/>
                  </a:lnTo>
                  <a:lnTo>
                    <a:pt x="190268" y="548110"/>
                  </a:lnTo>
                  <a:lnTo>
                    <a:pt x="179132" y="550464"/>
                  </a:lnTo>
                  <a:close/>
                </a:path>
                <a:path w="623570" h="653414">
                  <a:moveTo>
                    <a:pt x="387475" y="550464"/>
                  </a:moveTo>
                  <a:lnTo>
                    <a:pt x="235599" y="550464"/>
                  </a:lnTo>
                  <a:lnTo>
                    <a:pt x="224767" y="548110"/>
                  </a:lnTo>
                  <a:lnTo>
                    <a:pt x="216127" y="541773"/>
                  </a:lnTo>
                  <a:lnTo>
                    <a:pt x="210408" y="532538"/>
                  </a:lnTo>
                  <a:lnTo>
                    <a:pt x="208339" y="521493"/>
                  </a:lnTo>
                  <a:lnTo>
                    <a:pt x="208339" y="475135"/>
                  </a:lnTo>
                  <a:lnTo>
                    <a:pt x="210408" y="464090"/>
                  </a:lnTo>
                  <a:lnTo>
                    <a:pt x="216127" y="454856"/>
                  </a:lnTo>
                  <a:lnTo>
                    <a:pt x="224767" y="448518"/>
                  </a:lnTo>
                  <a:lnTo>
                    <a:pt x="235599" y="446164"/>
                  </a:lnTo>
                  <a:lnTo>
                    <a:pt x="387475" y="446164"/>
                  </a:lnTo>
                  <a:lnTo>
                    <a:pt x="398612" y="448518"/>
                  </a:lnTo>
                  <a:lnTo>
                    <a:pt x="407918" y="454856"/>
                  </a:lnTo>
                  <a:lnTo>
                    <a:pt x="414302" y="464090"/>
                  </a:lnTo>
                  <a:lnTo>
                    <a:pt x="416672" y="475136"/>
                  </a:lnTo>
                  <a:lnTo>
                    <a:pt x="416672" y="521493"/>
                  </a:lnTo>
                  <a:lnTo>
                    <a:pt x="414302" y="532538"/>
                  </a:lnTo>
                  <a:lnTo>
                    <a:pt x="407918" y="541773"/>
                  </a:lnTo>
                  <a:lnTo>
                    <a:pt x="398612" y="548110"/>
                  </a:lnTo>
                  <a:lnTo>
                    <a:pt x="387475" y="550464"/>
                  </a:lnTo>
                  <a:close/>
                </a:path>
                <a:path w="623570" h="653414">
                  <a:moveTo>
                    <a:pt x="595819" y="550465"/>
                  </a:moveTo>
                  <a:lnTo>
                    <a:pt x="443950" y="550465"/>
                  </a:lnTo>
                  <a:lnTo>
                    <a:pt x="433113" y="548111"/>
                  </a:lnTo>
                  <a:lnTo>
                    <a:pt x="424467" y="541773"/>
                  </a:lnTo>
                  <a:lnTo>
                    <a:pt x="418743" y="532538"/>
                  </a:lnTo>
                  <a:lnTo>
                    <a:pt x="416672" y="521493"/>
                  </a:lnTo>
                  <a:lnTo>
                    <a:pt x="416672" y="475136"/>
                  </a:lnTo>
                  <a:lnTo>
                    <a:pt x="418743" y="464090"/>
                  </a:lnTo>
                  <a:lnTo>
                    <a:pt x="424467" y="454856"/>
                  </a:lnTo>
                  <a:lnTo>
                    <a:pt x="433113" y="448518"/>
                  </a:lnTo>
                  <a:lnTo>
                    <a:pt x="443950" y="446164"/>
                  </a:lnTo>
                  <a:lnTo>
                    <a:pt x="595819" y="446164"/>
                  </a:lnTo>
                  <a:lnTo>
                    <a:pt x="606640" y="448518"/>
                  </a:lnTo>
                  <a:lnTo>
                    <a:pt x="615279" y="454856"/>
                  </a:lnTo>
                  <a:lnTo>
                    <a:pt x="621000" y="464091"/>
                  </a:lnTo>
                  <a:lnTo>
                    <a:pt x="623071" y="475136"/>
                  </a:lnTo>
                  <a:lnTo>
                    <a:pt x="623071" y="521493"/>
                  </a:lnTo>
                  <a:lnTo>
                    <a:pt x="621000" y="532538"/>
                  </a:lnTo>
                  <a:lnTo>
                    <a:pt x="615279" y="541773"/>
                  </a:lnTo>
                  <a:lnTo>
                    <a:pt x="606640" y="548111"/>
                  </a:lnTo>
                  <a:lnTo>
                    <a:pt x="595819" y="550465"/>
                  </a:lnTo>
                  <a:close/>
                </a:path>
                <a:path w="623570" h="653414">
                  <a:moveTo>
                    <a:pt x="401114" y="341859"/>
                  </a:moveTo>
                  <a:lnTo>
                    <a:pt x="413577" y="332478"/>
                  </a:lnTo>
                  <a:lnTo>
                    <a:pt x="424953" y="321828"/>
                  </a:lnTo>
                  <a:lnTo>
                    <a:pt x="454194" y="283736"/>
                  </a:lnTo>
                  <a:lnTo>
                    <a:pt x="469257" y="237566"/>
                  </a:lnTo>
                  <a:lnTo>
                    <a:pt x="470746" y="219061"/>
                  </a:lnTo>
                  <a:lnTo>
                    <a:pt x="469497" y="201104"/>
                  </a:lnTo>
                  <a:lnTo>
                    <a:pt x="465691" y="183509"/>
                  </a:lnTo>
                  <a:lnTo>
                    <a:pt x="459508" y="166090"/>
                  </a:lnTo>
                  <a:lnTo>
                    <a:pt x="447520" y="131961"/>
                  </a:lnTo>
                  <a:lnTo>
                    <a:pt x="436628" y="110325"/>
                  </a:lnTo>
                  <a:lnTo>
                    <a:pt x="420627" y="91945"/>
                  </a:lnTo>
                  <a:lnTo>
                    <a:pt x="393310" y="67589"/>
                  </a:lnTo>
                  <a:lnTo>
                    <a:pt x="394167" y="96594"/>
                  </a:lnTo>
                  <a:lnTo>
                    <a:pt x="388445" y="117091"/>
                  </a:lnTo>
                  <a:lnTo>
                    <a:pt x="381258" y="129258"/>
                  </a:lnTo>
                  <a:lnTo>
                    <a:pt x="377726" y="133274"/>
                  </a:lnTo>
                  <a:lnTo>
                    <a:pt x="369702" y="76870"/>
                  </a:lnTo>
                  <a:lnTo>
                    <a:pt x="357294" y="44186"/>
                  </a:lnTo>
                  <a:lnTo>
                    <a:pt x="331738" y="22727"/>
                  </a:lnTo>
                  <a:lnTo>
                    <a:pt x="284276" y="0"/>
                  </a:lnTo>
                  <a:lnTo>
                    <a:pt x="280507" y="91949"/>
                  </a:lnTo>
                  <a:lnTo>
                    <a:pt x="257020" y="141709"/>
                  </a:lnTo>
                  <a:lnTo>
                    <a:pt x="230611" y="162138"/>
                  </a:lnTo>
                  <a:lnTo>
                    <a:pt x="218076" y="166090"/>
                  </a:lnTo>
                  <a:lnTo>
                    <a:pt x="218622" y="149953"/>
                  </a:lnTo>
                  <a:lnTo>
                    <a:pt x="216614" y="135442"/>
                  </a:lnTo>
                  <a:lnTo>
                    <a:pt x="210955" y="121288"/>
                  </a:lnTo>
                  <a:lnTo>
                    <a:pt x="200550" y="106222"/>
                  </a:lnTo>
                  <a:lnTo>
                    <a:pt x="192184" y="131759"/>
                  </a:lnTo>
                  <a:lnTo>
                    <a:pt x="183270" y="154035"/>
                  </a:lnTo>
                  <a:lnTo>
                    <a:pt x="176181" y="169791"/>
                  </a:lnTo>
                  <a:lnTo>
                    <a:pt x="173290" y="175768"/>
                  </a:lnTo>
                  <a:lnTo>
                    <a:pt x="166415" y="191423"/>
                  </a:lnTo>
                  <a:lnTo>
                    <a:pt x="160635" y="206899"/>
                  </a:lnTo>
                  <a:lnTo>
                    <a:pt x="156315" y="222742"/>
                  </a:lnTo>
                  <a:lnTo>
                    <a:pt x="153820" y="239497"/>
                  </a:lnTo>
                  <a:lnTo>
                    <a:pt x="153850" y="257669"/>
                  </a:lnTo>
                  <a:lnTo>
                    <a:pt x="173290" y="307086"/>
                  </a:lnTo>
                  <a:lnTo>
                    <a:pt x="200124" y="334257"/>
                  </a:lnTo>
                  <a:lnTo>
                    <a:pt x="210286" y="341859"/>
                  </a:lnTo>
                </a:path>
                <a:path w="623570" h="653414">
                  <a:moveTo>
                    <a:pt x="233651" y="341859"/>
                  </a:moveTo>
                  <a:lnTo>
                    <a:pt x="227870" y="317774"/>
                  </a:lnTo>
                  <a:lnTo>
                    <a:pt x="228295" y="296951"/>
                  </a:lnTo>
                  <a:lnTo>
                    <a:pt x="235290" y="278301"/>
                  </a:lnTo>
                  <a:lnTo>
                    <a:pt x="249219" y="260731"/>
                  </a:lnTo>
                  <a:lnTo>
                    <a:pt x="259961" y="244952"/>
                  </a:lnTo>
                  <a:lnTo>
                    <a:pt x="266501" y="227177"/>
                  </a:lnTo>
                  <a:lnTo>
                    <a:pt x="269756" y="212661"/>
                  </a:lnTo>
                  <a:lnTo>
                    <a:pt x="270637" y="206654"/>
                  </a:lnTo>
                  <a:lnTo>
                    <a:pt x="280011" y="215205"/>
                  </a:lnTo>
                  <a:lnTo>
                    <a:pt x="285731" y="224292"/>
                  </a:lnTo>
                  <a:lnTo>
                    <a:pt x="289259" y="235183"/>
                  </a:lnTo>
                  <a:lnTo>
                    <a:pt x="292055" y="249149"/>
                  </a:lnTo>
                  <a:lnTo>
                    <a:pt x="309405" y="229146"/>
                  </a:lnTo>
                  <a:lnTo>
                    <a:pt x="316892" y="206423"/>
                  </a:lnTo>
                  <a:lnTo>
                    <a:pt x="317802" y="180436"/>
                  </a:lnTo>
                  <a:lnTo>
                    <a:pt x="315417" y="150647"/>
                  </a:lnTo>
                  <a:lnTo>
                    <a:pt x="338059" y="169816"/>
                  </a:lnTo>
                  <a:lnTo>
                    <a:pt x="370185" y="218277"/>
                  </a:lnTo>
                  <a:lnTo>
                    <a:pt x="385124" y="270703"/>
                  </a:lnTo>
                  <a:lnTo>
                    <a:pt x="386740" y="294548"/>
                  </a:lnTo>
                  <a:lnTo>
                    <a:pt x="384334" y="318388"/>
                  </a:lnTo>
                  <a:lnTo>
                    <a:pt x="377726" y="341859"/>
                  </a:lnTo>
                </a:path>
                <a:path w="623570" h="653414">
                  <a:moveTo>
                    <a:pt x="284276" y="446164"/>
                  </a:moveTo>
                  <a:lnTo>
                    <a:pt x="132402" y="446164"/>
                  </a:lnTo>
                  <a:lnTo>
                    <a:pt x="121572" y="444112"/>
                  </a:lnTo>
                  <a:lnTo>
                    <a:pt x="112931" y="438439"/>
                  </a:lnTo>
                  <a:lnTo>
                    <a:pt x="107211" y="429868"/>
                  </a:lnTo>
                  <a:lnTo>
                    <a:pt x="105142" y="419123"/>
                  </a:lnTo>
                  <a:lnTo>
                    <a:pt x="105142" y="370840"/>
                  </a:lnTo>
                  <a:lnTo>
                    <a:pt x="107211" y="360098"/>
                  </a:lnTo>
                  <a:lnTo>
                    <a:pt x="112931" y="351523"/>
                  </a:lnTo>
                  <a:lnTo>
                    <a:pt x="121572" y="345844"/>
                  </a:lnTo>
                  <a:lnTo>
                    <a:pt x="132402" y="343789"/>
                  </a:lnTo>
                  <a:lnTo>
                    <a:pt x="284276" y="343789"/>
                  </a:lnTo>
                  <a:lnTo>
                    <a:pt x="295109" y="345844"/>
                  </a:lnTo>
                  <a:lnTo>
                    <a:pt x="303746" y="351524"/>
                  </a:lnTo>
                  <a:lnTo>
                    <a:pt x="309461" y="360099"/>
                  </a:lnTo>
                  <a:lnTo>
                    <a:pt x="311528" y="370840"/>
                  </a:lnTo>
                  <a:lnTo>
                    <a:pt x="311528" y="419123"/>
                  </a:lnTo>
                  <a:lnTo>
                    <a:pt x="309461" y="429868"/>
                  </a:lnTo>
                  <a:lnTo>
                    <a:pt x="303746" y="438439"/>
                  </a:lnTo>
                  <a:lnTo>
                    <a:pt x="295109" y="444112"/>
                  </a:lnTo>
                  <a:lnTo>
                    <a:pt x="284276" y="446164"/>
                  </a:lnTo>
                  <a:close/>
                </a:path>
                <a:path w="623570" h="653414">
                  <a:moveTo>
                    <a:pt x="75935" y="446164"/>
                  </a:moveTo>
                  <a:lnTo>
                    <a:pt x="29205" y="446164"/>
                  </a:lnTo>
                  <a:lnTo>
                    <a:pt x="18071" y="444112"/>
                  </a:lnTo>
                  <a:lnTo>
                    <a:pt x="8761" y="438439"/>
                  </a:lnTo>
                  <a:lnTo>
                    <a:pt x="2373" y="429868"/>
                  </a:lnTo>
                  <a:lnTo>
                    <a:pt x="0" y="419123"/>
                  </a:lnTo>
                  <a:lnTo>
                    <a:pt x="0" y="370840"/>
                  </a:lnTo>
                  <a:lnTo>
                    <a:pt x="2373" y="360098"/>
                  </a:lnTo>
                  <a:lnTo>
                    <a:pt x="8761" y="351523"/>
                  </a:lnTo>
                  <a:lnTo>
                    <a:pt x="18071" y="345844"/>
                  </a:lnTo>
                  <a:lnTo>
                    <a:pt x="29205" y="343789"/>
                  </a:lnTo>
                  <a:lnTo>
                    <a:pt x="75935" y="343789"/>
                  </a:lnTo>
                  <a:lnTo>
                    <a:pt x="87071" y="345844"/>
                  </a:lnTo>
                  <a:lnTo>
                    <a:pt x="96381" y="351523"/>
                  </a:lnTo>
                  <a:lnTo>
                    <a:pt x="102769" y="360098"/>
                  </a:lnTo>
                  <a:lnTo>
                    <a:pt x="105142" y="370840"/>
                  </a:lnTo>
                  <a:lnTo>
                    <a:pt x="105142" y="419123"/>
                  </a:lnTo>
                  <a:lnTo>
                    <a:pt x="102769" y="429868"/>
                  </a:lnTo>
                  <a:lnTo>
                    <a:pt x="96381" y="438439"/>
                  </a:lnTo>
                  <a:lnTo>
                    <a:pt x="87071" y="444112"/>
                  </a:lnTo>
                  <a:lnTo>
                    <a:pt x="75935" y="446164"/>
                  </a:lnTo>
                  <a:close/>
                </a:path>
                <a:path w="623570" h="653414">
                  <a:moveTo>
                    <a:pt x="490675" y="446164"/>
                  </a:moveTo>
                  <a:lnTo>
                    <a:pt x="340750" y="446164"/>
                  </a:lnTo>
                  <a:lnTo>
                    <a:pt x="329610" y="444112"/>
                  </a:lnTo>
                  <a:lnTo>
                    <a:pt x="320295" y="438439"/>
                  </a:lnTo>
                  <a:lnTo>
                    <a:pt x="313903" y="429868"/>
                  </a:lnTo>
                  <a:lnTo>
                    <a:pt x="311528" y="419123"/>
                  </a:lnTo>
                  <a:lnTo>
                    <a:pt x="311528" y="370840"/>
                  </a:lnTo>
                  <a:lnTo>
                    <a:pt x="313903" y="360099"/>
                  </a:lnTo>
                  <a:lnTo>
                    <a:pt x="320295" y="351524"/>
                  </a:lnTo>
                  <a:lnTo>
                    <a:pt x="329610" y="345844"/>
                  </a:lnTo>
                  <a:lnTo>
                    <a:pt x="340750" y="343789"/>
                  </a:lnTo>
                  <a:lnTo>
                    <a:pt x="490675" y="343789"/>
                  </a:lnTo>
                  <a:lnTo>
                    <a:pt x="501800" y="345844"/>
                  </a:lnTo>
                  <a:lnTo>
                    <a:pt x="511107" y="351524"/>
                  </a:lnTo>
                  <a:lnTo>
                    <a:pt x="517497" y="360099"/>
                  </a:lnTo>
                  <a:lnTo>
                    <a:pt x="519871" y="370840"/>
                  </a:lnTo>
                  <a:lnTo>
                    <a:pt x="519871" y="419123"/>
                  </a:lnTo>
                  <a:lnTo>
                    <a:pt x="517497" y="429868"/>
                  </a:lnTo>
                  <a:lnTo>
                    <a:pt x="511107" y="438439"/>
                  </a:lnTo>
                  <a:lnTo>
                    <a:pt x="501800" y="444112"/>
                  </a:lnTo>
                  <a:lnTo>
                    <a:pt x="490675" y="446164"/>
                  </a:lnTo>
                  <a:close/>
                </a:path>
                <a:path w="623570" h="653414">
                  <a:moveTo>
                    <a:pt x="595819" y="446164"/>
                  </a:moveTo>
                  <a:lnTo>
                    <a:pt x="547123" y="446164"/>
                  </a:lnTo>
                  <a:lnTo>
                    <a:pt x="536302" y="444112"/>
                  </a:lnTo>
                  <a:lnTo>
                    <a:pt x="527663" y="438439"/>
                  </a:lnTo>
                  <a:lnTo>
                    <a:pt x="521942" y="429868"/>
                  </a:lnTo>
                  <a:lnTo>
                    <a:pt x="519871" y="419123"/>
                  </a:lnTo>
                  <a:lnTo>
                    <a:pt x="519871" y="370840"/>
                  </a:lnTo>
                  <a:lnTo>
                    <a:pt x="521942" y="360099"/>
                  </a:lnTo>
                  <a:lnTo>
                    <a:pt x="527663" y="351524"/>
                  </a:lnTo>
                  <a:lnTo>
                    <a:pt x="536302" y="345844"/>
                  </a:lnTo>
                  <a:lnTo>
                    <a:pt x="547123" y="343789"/>
                  </a:lnTo>
                  <a:lnTo>
                    <a:pt x="595819" y="343789"/>
                  </a:lnTo>
                  <a:lnTo>
                    <a:pt x="606640" y="345844"/>
                  </a:lnTo>
                  <a:lnTo>
                    <a:pt x="615279" y="351524"/>
                  </a:lnTo>
                  <a:lnTo>
                    <a:pt x="621000" y="360099"/>
                  </a:lnTo>
                  <a:lnTo>
                    <a:pt x="623071" y="370841"/>
                  </a:lnTo>
                  <a:lnTo>
                    <a:pt x="623071" y="419123"/>
                  </a:lnTo>
                  <a:lnTo>
                    <a:pt x="621000" y="429868"/>
                  </a:lnTo>
                  <a:lnTo>
                    <a:pt x="615279" y="438439"/>
                  </a:lnTo>
                  <a:lnTo>
                    <a:pt x="606640" y="444112"/>
                  </a:lnTo>
                  <a:lnTo>
                    <a:pt x="595819" y="446164"/>
                  </a:lnTo>
                  <a:close/>
                </a:path>
                <a:path w="623570" h="653414">
                  <a:moveTo>
                    <a:pt x="284276" y="652832"/>
                  </a:moveTo>
                  <a:lnTo>
                    <a:pt x="132402" y="652832"/>
                  </a:lnTo>
                  <a:lnTo>
                    <a:pt x="121572" y="650478"/>
                  </a:lnTo>
                  <a:lnTo>
                    <a:pt x="112931" y="644140"/>
                  </a:lnTo>
                  <a:lnTo>
                    <a:pt x="107211" y="634906"/>
                  </a:lnTo>
                  <a:lnTo>
                    <a:pt x="105142" y="623860"/>
                  </a:lnTo>
                  <a:lnTo>
                    <a:pt x="105142" y="577505"/>
                  </a:lnTo>
                  <a:lnTo>
                    <a:pt x="107211" y="566761"/>
                  </a:lnTo>
                  <a:lnTo>
                    <a:pt x="112931" y="558190"/>
                  </a:lnTo>
                  <a:lnTo>
                    <a:pt x="121572" y="552516"/>
                  </a:lnTo>
                  <a:lnTo>
                    <a:pt x="132402" y="550464"/>
                  </a:lnTo>
                  <a:lnTo>
                    <a:pt x="284276" y="550464"/>
                  </a:lnTo>
                  <a:lnTo>
                    <a:pt x="295109" y="552516"/>
                  </a:lnTo>
                  <a:lnTo>
                    <a:pt x="303746" y="558190"/>
                  </a:lnTo>
                  <a:lnTo>
                    <a:pt x="309461" y="566761"/>
                  </a:lnTo>
                  <a:lnTo>
                    <a:pt x="311528" y="577505"/>
                  </a:lnTo>
                  <a:lnTo>
                    <a:pt x="311528" y="623860"/>
                  </a:lnTo>
                  <a:lnTo>
                    <a:pt x="309461" y="634906"/>
                  </a:lnTo>
                  <a:lnTo>
                    <a:pt x="303746" y="644140"/>
                  </a:lnTo>
                  <a:lnTo>
                    <a:pt x="295109" y="650478"/>
                  </a:lnTo>
                  <a:lnTo>
                    <a:pt x="284276" y="652832"/>
                  </a:lnTo>
                  <a:close/>
                </a:path>
                <a:path w="623570" h="653414">
                  <a:moveTo>
                    <a:pt x="75935" y="652832"/>
                  </a:moveTo>
                  <a:lnTo>
                    <a:pt x="29205" y="652832"/>
                  </a:lnTo>
                  <a:lnTo>
                    <a:pt x="18071" y="650478"/>
                  </a:lnTo>
                  <a:lnTo>
                    <a:pt x="8761" y="644140"/>
                  </a:lnTo>
                  <a:lnTo>
                    <a:pt x="2373" y="634905"/>
                  </a:lnTo>
                  <a:lnTo>
                    <a:pt x="0" y="623860"/>
                  </a:lnTo>
                  <a:lnTo>
                    <a:pt x="0" y="577505"/>
                  </a:lnTo>
                  <a:lnTo>
                    <a:pt x="2373" y="566761"/>
                  </a:lnTo>
                  <a:lnTo>
                    <a:pt x="8761" y="558190"/>
                  </a:lnTo>
                  <a:lnTo>
                    <a:pt x="18071" y="552516"/>
                  </a:lnTo>
                  <a:lnTo>
                    <a:pt x="29205" y="550464"/>
                  </a:lnTo>
                  <a:lnTo>
                    <a:pt x="75935" y="550464"/>
                  </a:lnTo>
                  <a:lnTo>
                    <a:pt x="87071" y="552516"/>
                  </a:lnTo>
                  <a:lnTo>
                    <a:pt x="96381" y="558190"/>
                  </a:lnTo>
                  <a:lnTo>
                    <a:pt x="102769" y="566761"/>
                  </a:lnTo>
                  <a:lnTo>
                    <a:pt x="105142" y="577505"/>
                  </a:lnTo>
                  <a:lnTo>
                    <a:pt x="105142" y="623860"/>
                  </a:lnTo>
                  <a:lnTo>
                    <a:pt x="102769" y="634906"/>
                  </a:lnTo>
                  <a:lnTo>
                    <a:pt x="96381" y="644140"/>
                  </a:lnTo>
                  <a:lnTo>
                    <a:pt x="87071" y="650478"/>
                  </a:lnTo>
                  <a:lnTo>
                    <a:pt x="75935" y="652832"/>
                  </a:lnTo>
                  <a:close/>
                </a:path>
                <a:path w="623570" h="653414">
                  <a:moveTo>
                    <a:pt x="490675" y="652832"/>
                  </a:moveTo>
                  <a:lnTo>
                    <a:pt x="340750" y="652832"/>
                  </a:lnTo>
                  <a:lnTo>
                    <a:pt x="329610" y="650478"/>
                  </a:lnTo>
                  <a:lnTo>
                    <a:pt x="320295" y="644140"/>
                  </a:lnTo>
                  <a:lnTo>
                    <a:pt x="313903" y="634906"/>
                  </a:lnTo>
                  <a:lnTo>
                    <a:pt x="311528" y="623860"/>
                  </a:lnTo>
                  <a:lnTo>
                    <a:pt x="311528" y="577505"/>
                  </a:lnTo>
                  <a:lnTo>
                    <a:pt x="313903" y="566761"/>
                  </a:lnTo>
                  <a:lnTo>
                    <a:pt x="320295" y="558190"/>
                  </a:lnTo>
                  <a:lnTo>
                    <a:pt x="329610" y="552516"/>
                  </a:lnTo>
                  <a:lnTo>
                    <a:pt x="340750" y="550464"/>
                  </a:lnTo>
                  <a:lnTo>
                    <a:pt x="490675" y="550465"/>
                  </a:lnTo>
                  <a:lnTo>
                    <a:pt x="501800" y="552517"/>
                  </a:lnTo>
                  <a:lnTo>
                    <a:pt x="511107" y="558190"/>
                  </a:lnTo>
                  <a:lnTo>
                    <a:pt x="517497" y="566761"/>
                  </a:lnTo>
                  <a:lnTo>
                    <a:pt x="519871" y="577505"/>
                  </a:lnTo>
                  <a:lnTo>
                    <a:pt x="519871" y="623861"/>
                  </a:lnTo>
                  <a:lnTo>
                    <a:pt x="517497" y="634906"/>
                  </a:lnTo>
                  <a:lnTo>
                    <a:pt x="511107" y="644141"/>
                  </a:lnTo>
                  <a:lnTo>
                    <a:pt x="501800" y="650478"/>
                  </a:lnTo>
                  <a:lnTo>
                    <a:pt x="490675" y="652832"/>
                  </a:lnTo>
                  <a:close/>
                </a:path>
                <a:path w="623570" h="653414">
                  <a:moveTo>
                    <a:pt x="595819" y="652832"/>
                  </a:moveTo>
                  <a:lnTo>
                    <a:pt x="547123" y="652832"/>
                  </a:lnTo>
                  <a:lnTo>
                    <a:pt x="536302" y="650478"/>
                  </a:lnTo>
                  <a:lnTo>
                    <a:pt x="527663" y="644141"/>
                  </a:lnTo>
                  <a:lnTo>
                    <a:pt x="521942" y="634906"/>
                  </a:lnTo>
                  <a:lnTo>
                    <a:pt x="519871" y="623861"/>
                  </a:lnTo>
                  <a:lnTo>
                    <a:pt x="519871" y="577505"/>
                  </a:lnTo>
                  <a:lnTo>
                    <a:pt x="521942" y="566761"/>
                  </a:lnTo>
                  <a:lnTo>
                    <a:pt x="527663" y="558190"/>
                  </a:lnTo>
                  <a:lnTo>
                    <a:pt x="536302" y="552517"/>
                  </a:lnTo>
                  <a:lnTo>
                    <a:pt x="547123" y="550465"/>
                  </a:lnTo>
                  <a:lnTo>
                    <a:pt x="595819" y="550465"/>
                  </a:lnTo>
                  <a:lnTo>
                    <a:pt x="606640" y="552517"/>
                  </a:lnTo>
                  <a:lnTo>
                    <a:pt x="615279" y="558190"/>
                  </a:lnTo>
                  <a:lnTo>
                    <a:pt x="621000" y="566761"/>
                  </a:lnTo>
                  <a:lnTo>
                    <a:pt x="623071" y="577506"/>
                  </a:lnTo>
                  <a:lnTo>
                    <a:pt x="623071" y="623861"/>
                  </a:lnTo>
                  <a:lnTo>
                    <a:pt x="621000" y="634906"/>
                  </a:lnTo>
                  <a:lnTo>
                    <a:pt x="615279" y="644141"/>
                  </a:lnTo>
                  <a:lnTo>
                    <a:pt x="606640" y="650478"/>
                  </a:lnTo>
                  <a:lnTo>
                    <a:pt x="595819" y="652832"/>
                  </a:lnTo>
                  <a:close/>
                </a:path>
              </a:pathLst>
            </a:custGeom>
            <a:ln w="25219">
              <a:solidFill>
                <a:srgbClr val="2430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318109" y="2268540"/>
              <a:ext cx="781685" cy="494665"/>
            </a:xfrm>
            <a:custGeom>
              <a:avLst/>
              <a:gdLst/>
              <a:ahLst/>
              <a:cxnLst/>
              <a:rect l="l" t="t" r="r" b="b"/>
              <a:pathLst>
                <a:path w="781685" h="494664">
                  <a:moveTo>
                    <a:pt x="435374" y="177809"/>
                  </a:moveTo>
                  <a:lnTo>
                    <a:pt x="430264" y="222180"/>
                  </a:lnTo>
                  <a:lnTo>
                    <a:pt x="415708" y="262921"/>
                  </a:lnTo>
                  <a:lnTo>
                    <a:pt x="392866" y="298867"/>
                  </a:lnTo>
                  <a:lnTo>
                    <a:pt x="362898" y="328852"/>
                  </a:lnTo>
                  <a:lnTo>
                    <a:pt x="326965" y="351713"/>
                  </a:lnTo>
                  <a:lnTo>
                    <a:pt x="286227" y="366283"/>
                  </a:lnTo>
                  <a:lnTo>
                    <a:pt x="241843" y="371399"/>
                  </a:lnTo>
                  <a:lnTo>
                    <a:pt x="197457" y="366283"/>
                  </a:lnTo>
                  <a:lnTo>
                    <a:pt x="156704" y="351713"/>
                  </a:lnTo>
                  <a:lnTo>
                    <a:pt x="120747" y="328852"/>
                  </a:lnTo>
                  <a:lnTo>
                    <a:pt x="90753" y="298867"/>
                  </a:lnTo>
                  <a:lnTo>
                    <a:pt x="67886" y="262921"/>
                  </a:lnTo>
                  <a:lnTo>
                    <a:pt x="53312" y="222180"/>
                  </a:lnTo>
                  <a:lnTo>
                    <a:pt x="48194" y="177809"/>
                  </a:lnTo>
                  <a:lnTo>
                    <a:pt x="55813" y="153319"/>
                  </a:lnTo>
                  <a:lnTo>
                    <a:pt x="108691" y="117699"/>
                  </a:lnTo>
                  <a:lnTo>
                    <a:pt x="148574" y="106567"/>
                  </a:lnTo>
                  <a:lnTo>
                    <a:pt x="193835" y="99888"/>
                  </a:lnTo>
                  <a:lnTo>
                    <a:pt x="241784" y="97662"/>
                  </a:lnTo>
                  <a:lnTo>
                    <a:pt x="289733" y="99888"/>
                  </a:lnTo>
                  <a:lnTo>
                    <a:pt x="334994" y="106567"/>
                  </a:lnTo>
                  <a:lnTo>
                    <a:pt x="374877" y="117699"/>
                  </a:lnTo>
                  <a:lnTo>
                    <a:pt x="427756" y="153320"/>
                  </a:lnTo>
                  <a:lnTo>
                    <a:pt x="435374" y="177809"/>
                  </a:lnTo>
                  <a:close/>
                </a:path>
                <a:path w="781685" h="494664">
                  <a:moveTo>
                    <a:pt x="432370" y="161911"/>
                  </a:moveTo>
                  <a:lnTo>
                    <a:pt x="466044" y="142644"/>
                  </a:lnTo>
                  <a:lnTo>
                    <a:pt x="473322" y="137092"/>
                  </a:lnTo>
                  <a:lnTo>
                    <a:pt x="478840" y="129916"/>
                  </a:lnTo>
                  <a:lnTo>
                    <a:pt x="482340" y="121564"/>
                  </a:lnTo>
                  <a:lnTo>
                    <a:pt x="483564" y="112484"/>
                  </a:lnTo>
                  <a:lnTo>
                    <a:pt x="483564" y="0"/>
                  </a:lnTo>
                  <a:lnTo>
                    <a:pt x="0" y="0"/>
                  </a:lnTo>
                  <a:lnTo>
                    <a:pt x="0" y="112484"/>
                  </a:lnTo>
                  <a:lnTo>
                    <a:pt x="1226" y="121564"/>
                  </a:lnTo>
                  <a:lnTo>
                    <a:pt x="4741" y="129916"/>
                  </a:lnTo>
                  <a:lnTo>
                    <a:pt x="10297" y="137092"/>
                  </a:lnTo>
                  <a:lnTo>
                    <a:pt x="17650" y="142644"/>
                  </a:lnTo>
                  <a:lnTo>
                    <a:pt x="51323" y="161911"/>
                  </a:lnTo>
                </a:path>
                <a:path w="781685" h="494664">
                  <a:moveTo>
                    <a:pt x="388184" y="494526"/>
                  </a:moveTo>
                  <a:lnTo>
                    <a:pt x="388184" y="398173"/>
                  </a:lnTo>
                  <a:lnTo>
                    <a:pt x="388184" y="389799"/>
                  </a:lnTo>
                  <a:lnTo>
                    <a:pt x="394942" y="383026"/>
                  </a:lnTo>
                  <a:lnTo>
                    <a:pt x="403336" y="383026"/>
                  </a:lnTo>
                  <a:lnTo>
                    <a:pt x="499717" y="383026"/>
                  </a:lnTo>
                </a:path>
                <a:path w="781685" h="494664">
                  <a:moveTo>
                    <a:pt x="781119" y="494526"/>
                  </a:moveTo>
                  <a:lnTo>
                    <a:pt x="781119" y="398173"/>
                  </a:lnTo>
                  <a:lnTo>
                    <a:pt x="781119" y="389799"/>
                  </a:lnTo>
                  <a:lnTo>
                    <a:pt x="774361" y="383026"/>
                  </a:lnTo>
                  <a:lnTo>
                    <a:pt x="765984" y="383026"/>
                  </a:lnTo>
                  <a:lnTo>
                    <a:pt x="669586" y="383026"/>
                  </a:lnTo>
                </a:path>
              </a:pathLst>
            </a:custGeom>
            <a:ln w="20025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7683" y="2922867"/>
              <a:ext cx="131558" cy="131646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471454" y="2416939"/>
              <a:ext cx="571500" cy="628015"/>
            </a:xfrm>
            <a:custGeom>
              <a:avLst/>
              <a:gdLst/>
              <a:ahLst/>
              <a:cxnLst/>
              <a:rect l="l" t="t" r="r" b="b"/>
              <a:pathLst>
                <a:path w="571500" h="628014">
                  <a:moveTo>
                    <a:pt x="234839" y="515940"/>
                  </a:moveTo>
                  <a:lnTo>
                    <a:pt x="234839" y="612293"/>
                  </a:lnTo>
                  <a:lnTo>
                    <a:pt x="234839" y="620677"/>
                  </a:lnTo>
                  <a:lnTo>
                    <a:pt x="241597" y="627560"/>
                  </a:lnTo>
                  <a:lnTo>
                    <a:pt x="249991" y="627560"/>
                  </a:lnTo>
                  <a:lnTo>
                    <a:pt x="346372" y="627560"/>
                  </a:lnTo>
                </a:path>
                <a:path w="571500" h="628014">
                  <a:moveTo>
                    <a:pt x="88498" y="0"/>
                  </a:moveTo>
                  <a:lnTo>
                    <a:pt x="54023" y="6944"/>
                  </a:lnTo>
                  <a:lnTo>
                    <a:pt x="25896" y="25891"/>
                  </a:lnTo>
                  <a:lnTo>
                    <a:pt x="6945" y="54013"/>
                  </a:lnTo>
                  <a:lnTo>
                    <a:pt x="0" y="88479"/>
                  </a:lnTo>
                  <a:lnTo>
                    <a:pt x="6945" y="122868"/>
                  </a:lnTo>
                  <a:lnTo>
                    <a:pt x="25896" y="150949"/>
                  </a:lnTo>
                  <a:lnTo>
                    <a:pt x="54023" y="169882"/>
                  </a:lnTo>
                  <a:lnTo>
                    <a:pt x="88498" y="176824"/>
                  </a:lnTo>
                  <a:lnTo>
                    <a:pt x="122907" y="169882"/>
                  </a:lnTo>
                  <a:lnTo>
                    <a:pt x="151002" y="150949"/>
                  </a:lnTo>
                  <a:lnTo>
                    <a:pt x="169942" y="122868"/>
                  </a:lnTo>
                  <a:lnTo>
                    <a:pt x="176887" y="88479"/>
                  </a:lnTo>
                  <a:lnTo>
                    <a:pt x="169942" y="54013"/>
                  </a:lnTo>
                  <a:lnTo>
                    <a:pt x="151002" y="25891"/>
                  </a:lnTo>
                  <a:lnTo>
                    <a:pt x="122907" y="6944"/>
                  </a:lnTo>
                  <a:lnTo>
                    <a:pt x="88498" y="0"/>
                  </a:lnTo>
                  <a:close/>
                </a:path>
                <a:path w="571500" h="628014">
                  <a:moveTo>
                    <a:pt x="326098" y="84092"/>
                  </a:moveTo>
                  <a:lnTo>
                    <a:pt x="326098" y="84092"/>
                  </a:lnTo>
                  <a:lnTo>
                    <a:pt x="305323" y="75467"/>
                  </a:lnTo>
                </a:path>
                <a:path w="571500" h="628014">
                  <a:moveTo>
                    <a:pt x="444639" y="133269"/>
                  </a:moveTo>
                  <a:lnTo>
                    <a:pt x="444639" y="133269"/>
                  </a:lnTo>
                  <a:lnTo>
                    <a:pt x="386186" y="108997"/>
                  </a:lnTo>
                </a:path>
                <a:path w="571500" h="628014">
                  <a:moveTo>
                    <a:pt x="571073" y="185699"/>
                  </a:moveTo>
                  <a:lnTo>
                    <a:pt x="571073" y="185699"/>
                  </a:lnTo>
                  <a:lnTo>
                    <a:pt x="504861" y="158175"/>
                  </a:lnTo>
                </a:path>
                <a:path w="571500" h="628014">
                  <a:moveTo>
                    <a:pt x="60215" y="275429"/>
                  </a:moveTo>
                  <a:lnTo>
                    <a:pt x="60215" y="275429"/>
                  </a:lnTo>
                  <a:lnTo>
                    <a:pt x="88749" y="341255"/>
                  </a:lnTo>
                </a:path>
                <a:path w="571500" h="628014">
                  <a:moveTo>
                    <a:pt x="114663" y="400942"/>
                  </a:moveTo>
                  <a:lnTo>
                    <a:pt x="114663" y="400942"/>
                  </a:lnTo>
                  <a:lnTo>
                    <a:pt x="143213" y="466767"/>
                  </a:lnTo>
                </a:path>
                <a:path w="571500" h="628014">
                  <a:moveTo>
                    <a:pt x="169111" y="526451"/>
                  </a:moveTo>
                  <a:lnTo>
                    <a:pt x="169111" y="526451"/>
                  </a:lnTo>
                  <a:lnTo>
                    <a:pt x="197662" y="592272"/>
                  </a:lnTo>
                </a:path>
                <a:path w="571500" h="628014">
                  <a:moveTo>
                    <a:pt x="531759" y="390299"/>
                  </a:moveTo>
                  <a:lnTo>
                    <a:pt x="531759" y="390299"/>
                  </a:lnTo>
                  <a:lnTo>
                    <a:pt x="531759" y="420843"/>
                  </a:lnTo>
                </a:path>
                <a:path w="571500" h="628014">
                  <a:moveTo>
                    <a:pt x="562429" y="340872"/>
                  </a:moveTo>
                  <a:lnTo>
                    <a:pt x="556560" y="336997"/>
                  </a:lnTo>
                  <a:lnTo>
                    <a:pt x="549916" y="333869"/>
                  </a:lnTo>
                  <a:lnTo>
                    <a:pt x="542613" y="331587"/>
                  </a:lnTo>
                  <a:lnTo>
                    <a:pt x="534763" y="330245"/>
                  </a:lnTo>
                  <a:lnTo>
                    <a:pt x="526742" y="329947"/>
                  </a:lnTo>
                  <a:lnTo>
                    <a:pt x="519094" y="330696"/>
                  </a:lnTo>
                  <a:lnTo>
                    <a:pt x="511959" y="332408"/>
                  </a:lnTo>
                  <a:lnTo>
                    <a:pt x="505478" y="335000"/>
                  </a:lnTo>
                </a:path>
                <a:path w="571500" h="628014">
                  <a:moveTo>
                    <a:pt x="299550" y="340871"/>
                  </a:moveTo>
                  <a:lnTo>
                    <a:pt x="305355" y="336997"/>
                  </a:lnTo>
                  <a:lnTo>
                    <a:pt x="311981" y="333869"/>
                  </a:lnTo>
                  <a:lnTo>
                    <a:pt x="319307" y="331587"/>
                  </a:lnTo>
                  <a:lnTo>
                    <a:pt x="327216" y="330245"/>
                  </a:lnTo>
                  <a:lnTo>
                    <a:pt x="335246" y="329947"/>
                  </a:lnTo>
                  <a:lnTo>
                    <a:pt x="342899" y="330696"/>
                  </a:lnTo>
                  <a:lnTo>
                    <a:pt x="350036" y="332408"/>
                  </a:lnTo>
                  <a:lnTo>
                    <a:pt x="356517" y="335000"/>
                  </a:lnTo>
                </a:path>
                <a:path w="571500" h="628014">
                  <a:moveTo>
                    <a:pt x="330219" y="390299"/>
                  </a:moveTo>
                  <a:lnTo>
                    <a:pt x="330219" y="390299"/>
                  </a:lnTo>
                  <a:lnTo>
                    <a:pt x="330219" y="420843"/>
                  </a:lnTo>
                </a:path>
                <a:path w="571500" h="628014">
                  <a:moveTo>
                    <a:pt x="390441" y="543094"/>
                  </a:moveTo>
                  <a:lnTo>
                    <a:pt x="399945" y="546855"/>
                  </a:lnTo>
                  <a:lnTo>
                    <a:pt x="407336" y="548787"/>
                  </a:lnTo>
                  <a:lnTo>
                    <a:pt x="416417" y="549498"/>
                  </a:lnTo>
                  <a:lnTo>
                    <a:pt x="430989" y="549600"/>
                  </a:lnTo>
                  <a:lnTo>
                    <a:pt x="447838" y="548584"/>
                  </a:lnTo>
                  <a:lnTo>
                    <a:pt x="460614" y="546347"/>
                  </a:lnTo>
                  <a:lnTo>
                    <a:pt x="468719" y="544111"/>
                  </a:lnTo>
                  <a:lnTo>
                    <a:pt x="471554" y="543094"/>
                  </a:lnTo>
                </a:path>
                <a:path w="571500" h="628014">
                  <a:moveTo>
                    <a:pt x="420360" y="409450"/>
                  </a:moveTo>
                  <a:lnTo>
                    <a:pt x="420360" y="461513"/>
                  </a:lnTo>
                  <a:lnTo>
                    <a:pt x="421809" y="468659"/>
                  </a:lnTo>
                  <a:lnTo>
                    <a:pt x="425758" y="474504"/>
                  </a:lnTo>
                  <a:lnTo>
                    <a:pt x="431609" y="478451"/>
                  </a:lnTo>
                  <a:lnTo>
                    <a:pt x="438765" y="479899"/>
                  </a:lnTo>
                </a:path>
                <a:path w="571500" h="628014">
                  <a:moveTo>
                    <a:pt x="118918" y="88479"/>
                  </a:moveTo>
                  <a:lnTo>
                    <a:pt x="116525" y="100303"/>
                  </a:lnTo>
                  <a:lnTo>
                    <a:pt x="110003" y="109971"/>
                  </a:lnTo>
                  <a:lnTo>
                    <a:pt x="100333" y="116495"/>
                  </a:lnTo>
                  <a:lnTo>
                    <a:pt x="88498" y="118889"/>
                  </a:lnTo>
                  <a:lnTo>
                    <a:pt x="76621" y="116495"/>
                  </a:lnTo>
                  <a:lnTo>
                    <a:pt x="66956" y="109971"/>
                  </a:lnTo>
                  <a:lnTo>
                    <a:pt x="60457" y="100303"/>
                  </a:lnTo>
                  <a:lnTo>
                    <a:pt x="58079" y="88479"/>
                  </a:lnTo>
                  <a:lnTo>
                    <a:pt x="60457" y="76654"/>
                  </a:lnTo>
                  <a:lnTo>
                    <a:pt x="66956" y="66987"/>
                  </a:lnTo>
                  <a:lnTo>
                    <a:pt x="76621" y="60462"/>
                  </a:lnTo>
                  <a:lnTo>
                    <a:pt x="88498" y="58068"/>
                  </a:lnTo>
                  <a:lnTo>
                    <a:pt x="100333" y="60462"/>
                  </a:lnTo>
                  <a:lnTo>
                    <a:pt x="110003" y="66987"/>
                  </a:lnTo>
                  <a:lnTo>
                    <a:pt x="116525" y="76654"/>
                  </a:lnTo>
                  <a:lnTo>
                    <a:pt x="118918" y="88479"/>
                  </a:lnTo>
                  <a:close/>
                </a:path>
              </a:pathLst>
            </a:custGeom>
            <a:ln w="20025">
              <a:solidFill>
                <a:srgbClr val="3030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861728" y="2459631"/>
              <a:ext cx="359410" cy="408305"/>
            </a:xfrm>
            <a:custGeom>
              <a:avLst/>
              <a:gdLst/>
              <a:ahLst/>
              <a:cxnLst/>
              <a:rect l="l" t="t" r="r" b="b"/>
              <a:pathLst>
                <a:path w="359409" h="408305">
                  <a:moveTo>
                    <a:pt x="239669" y="408033"/>
                  </a:moveTo>
                  <a:lnTo>
                    <a:pt x="287153" y="394954"/>
                  </a:lnTo>
                  <a:lnTo>
                    <a:pt x="324979" y="365749"/>
                  </a:lnTo>
                  <a:lnTo>
                    <a:pt x="349991" y="324718"/>
                  </a:lnTo>
                  <a:lnTo>
                    <a:pt x="359029" y="276160"/>
                  </a:lnTo>
                  <a:lnTo>
                    <a:pt x="359029" y="236979"/>
                  </a:lnTo>
                  <a:lnTo>
                    <a:pt x="346634" y="200074"/>
                  </a:lnTo>
                  <a:lnTo>
                    <a:pt x="314752" y="176782"/>
                  </a:lnTo>
                  <a:lnTo>
                    <a:pt x="205027" y="140468"/>
                  </a:lnTo>
                  <a:lnTo>
                    <a:pt x="205027" y="38225"/>
                  </a:lnTo>
                  <a:lnTo>
                    <a:pt x="201988" y="23380"/>
                  </a:lnTo>
                  <a:lnTo>
                    <a:pt x="193714" y="11226"/>
                  </a:lnTo>
                  <a:lnTo>
                    <a:pt x="181471" y="3015"/>
                  </a:lnTo>
                  <a:lnTo>
                    <a:pt x="166523" y="0"/>
                  </a:lnTo>
                  <a:lnTo>
                    <a:pt x="151571" y="3015"/>
                  </a:lnTo>
                  <a:lnTo>
                    <a:pt x="139328" y="11226"/>
                  </a:lnTo>
                  <a:lnTo>
                    <a:pt x="131057" y="23380"/>
                  </a:lnTo>
                  <a:lnTo>
                    <a:pt x="128020" y="38224"/>
                  </a:lnTo>
                  <a:lnTo>
                    <a:pt x="128020" y="255143"/>
                  </a:lnTo>
                  <a:lnTo>
                    <a:pt x="96252" y="223605"/>
                  </a:lnTo>
                  <a:lnTo>
                    <a:pt x="75080" y="209626"/>
                  </a:lnTo>
                  <a:lnTo>
                    <a:pt x="51017" y="204967"/>
                  </a:lnTo>
                  <a:lnTo>
                    <a:pt x="26952" y="209626"/>
                  </a:lnTo>
                  <a:lnTo>
                    <a:pt x="5773" y="223605"/>
                  </a:lnTo>
                  <a:lnTo>
                    <a:pt x="0" y="229337"/>
                  </a:lnTo>
                  <a:lnTo>
                    <a:pt x="139567" y="370764"/>
                  </a:lnTo>
                  <a:lnTo>
                    <a:pt x="160221" y="387338"/>
                  </a:lnTo>
                  <a:lnTo>
                    <a:pt x="184210" y="399432"/>
                  </a:lnTo>
                  <a:lnTo>
                    <a:pt x="210904" y="406510"/>
                  </a:lnTo>
                  <a:lnTo>
                    <a:pt x="239669" y="408033"/>
                  </a:lnTo>
                  <a:close/>
                </a:path>
              </a:pathLst>
            </a:custGeom>
            <a:ln w="24947">
              <a:solidFill>
                <a:srgbClr val="37464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2528" y="2370713"/>
              <a:ext cx="217441" cy="21606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0072529" y="2374583"/>
              <a:ext cx="83820" cy="111125"/>
            </a:xfrm>
            <a:custGeom>
              <a:avLst/>
              <a:gdLst/>
              <a:ahLst/>
              <a:cxnLst/>
              <a:rect l="l" t="t" r="r" b="b"/>
              <a:pathLst>
                <a:path w="83820" h="111125">
                  <a:moveTo>
                    <a:pt x="45239" y="110853"/>
                  </a:moveTo>
                  <a:lnTo>
                    <a:pt x="45239" y="110853"/>
                  </a:lnTo>
                  <a:lnTo>
                    <a:pt x="83743" y="110853"/>
                  </a:lnTo>
                </a:path>
                <a:path w="83820" h="111125">
                  <a:moveTo>
                    <a:pt x="33679" y="65928"/>
                  </a:moveTo>
                  <a:lnTo>
                    <a:pt x="33679" y="65928"/>
                  </a:lnTo>
                  <a:lnTo>
                    <a:pt x="66409" y="46822"/>
                  </a:lnTo>
                </a:path>
                <a:path w="83820" h="111125">
                  <a:moveTo>
                    <a:pt x="0" y="33448"/>
                  </a:moveTo>
                  <a:lnTo>
                    <a:pt x="0" y="33448"/>
                  </a:lnTo>
                  <a:lnTo>
                    <a:pt x="19245" y="0"/>
                  </a:lnTo>
                </a:path>
              </a:pathLst>
            </a:custGeom>
            <a:ln w="24936">
              <a:solidFill>
                <a:srgbClr val="3746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683661" y="2855251"/>
              <a:ext cx="176530" cy="25400"/>
            </a:xfrm>
            <a:custGeom>
              <a:avLst/>
              <a:gdLst/>
              <a:ahLst/>
              <a:cxnLst/>
              <a:rect l="l" t="t" r="r" b="b"/>
              <a:pathLst>
                <a:path w="176529" h="25400">
                  <a:moveTo>
                    <a:pt x="22136" y="5727"/>
                  </a:moveTo>
                  <a:lnTo>
                    <a:pt x="10591" y="0"/>
                  </a:lnTo>
                  <a:lnTo>
                    <a:pt x="0" y="5727"/>
                  </a:lnTo>
                  <a:lnTo>
                    <a:pt x="0" y="19113"/>
                  </a:lnTo>
                  <a:lnTo>
                    <a:pt x="10591" y="24841"/>
                  </a:lnTo>
                  <a:lnTo>
                    <a:pt x="22136" y="19113"/>
                  </a:lnTo>
                  <a:lnTo>
                    <a:pt x="22136" y="5727"/>
                  </a:lnTo>
                  <a:close/>
                </a:path>
                <a:path w="176529" h="25400">
                  <a:moveTo>
                    <a:pt x="73152" y="5727"/>
                  </a:moveTo>
                  <a:lnTo>
                    <a:pt x="61595" y="0"/>
                  </a:lnTo>
                  <a:lnTo>
                    <a:pt x="51015" y="5727"/>
                  </a:lnTo>
                  <a:lnTo>
                    <a:pt x="51015" y="19113"/>
                  </a:lnTo>
                  <a:lnTo>
                    <a:pt x="61595" y="24841"/>
                  </a:lnTo>
                  <a:lnTo>
                    <a:pt x="73152" y="19113"/>
                  </a:lnTo>
                  <a:lnTo>
                    <a:pt x="73152" y="5727"/>
                  </a:lnTo>
                  <a:close/>
                </a:path>
                <a:path w="176529" h="25400">
                  <a:moveTo>
                    <a:pt x="124155" y="5727"/>
                  </a:moveTo>
                  <a:lnTo>
                    <a:pt x="113576" y="0"/>
                  </a:lnTo>
                  <a:lnTo>
                    <a:pt x="102031" y="5727"/>
                  </a:lnTo>
                  <a:lnTo>
                    <a:pt x="102031" y="19113"/>
                  </a:lnTo>
                  <a:lnTo>
                    <a:pt x="113576" y="24841"/>
                  </a:lnTo>
                  <a:lnTo>
                    <a:pt x="124155" y="19113"/>
                  </a:lnTo>
                  <a:lnTo>
                    <a:pt x="124155" y="5727"/>
                  </a:lnTo>
                  <a:close/>
                </a:path>
                <a:path w="176529" h="25400">
                  <a:moveTo>
                    <a:pt x="176136" y="5727"/>
                  </a:moveTo>
                  <a:lnTo>
                    <a:pt x="164592" y="0"/>
                  </a:lnTo>
                  <a:lnTo>
                    <a:pt x="154000" y="5727"/>
                  </a:lnTo>
                  <a:lnTo>
                    <a:pt x="154000" y="19113"/>
                  </a:lnTo>
                  <a:lnTo>
                    <a:pt x="164592" y="24841"/>
                  </a:lnTo>
                  <a:lnTo>
                    <a:pt x="176136" y="19113"/>
                  </a:lnTo>
                  <a:lnTo>
                    <a:pt x="176136" y="5727"/>
                  </a:lnTo>
                  <a:close/>
                </a:path>
              </a:pathLst>
            </a:custGeom>
            <a:solidFill>
              <a:srgbClr val="374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527733" y="2281893"/>
              <a:ext cx="463550" cy="636905"/>
            </a:xfrm>
            <a:custGeom>
              <a:avLst/>
              <a:gdLst/>
              <a:ahLst/>
              <a:cxnLst/>
              <a:rect l="l" t="t" r="r" b="b"/>
              <a:pathLst>
                <a:path w="463550" h="636905">
                  <a:moveTo>
                    <a:pt x="346517" y="636416"/>
                  </a:moveTo>
                  <a:lnTo>
                    <a:pt x="140527" y="636416"/>
                  </a:lnTo>
                  <a:lnTo>
                    <a:pt x="120781" y="632400"/>
                  </a:lnTo>
                  <a:lnTo>
                    <a:pt x="104555" y="621485"/>
                  </a:lnTo>
                  <a:lnTo>
                    <a:pt x="93561" y="605375"/>
                  </a:lnTo>
                  <a:lnTo>
                    <a:pt x="89516" y="585771"/>
                  </a:lnTo>
                  <a:lnTo>
                    <a:pt x="93561" y="565763"/>
                  </a:lnTo>
                  <a:lnTo>
                    <a:pt x="104555" y="549697"/>
                  </a:lnTo>
                  <a:lnTo>
                    <a:pt x="120781" y="539006"/>
                  </a:lnTo>
                  <a:lnTo>
                    <a:pt x="140527" y="535124"/>
                  </a:lnTo>
                  <a:lnTo>
                    <a:pt x="346517" y="535124"/>
                  </a:lnTo>
                  <a:lnTo>
                    <a:pt x="366260" y="539006"/>
                  </a:lnTo>
                  <a:lnTo>
                    <a:pt x="382488" y="549697"/>
                  </a:lnTo>
                  <a:lnTo>
                    <a:pt x="393483" y="565763"/>
                  </a:lnTo>
                  <a:lnTo>
                    <a:pt x="397530" y="585771"/>
                  </a:lnTo>
                  <a:lnTo>
                    <a:pt x="393483" y="605375"/>
                  </a:lnTo>
                  <a:lnTo>
                    <a:pt x="382488" y="621485"/>
                  </a:lnTo>
                  <a:lnTo>
                    <a:pt x="366260" y="632400"/>
                  </a:lnTo>
                  <a:lnTo>
                    <a:pt x="346517" y="636416"/>
                  </a:lnTo>
                  <a:close/>
                </a:path>
                <a:path w="463550" h="636905">
                  <a:moveTo>
                    <a:pt x="462977" y="135691"/>
                  </a:moveTo>
                  <a:lnTo>
                    <a:pt x="439367" y="97768"/>
                  </a:lnTo>
                  <a:lnTo>
                    <a:pt x="409501" y="64836"/>
                  </a:lnTo>
                  <a:lnTo>
                    <a:pt x="374180" y="37744"/>
                  </a:lnTo>
                  <a:lnTo>
                    <a:pt x="334207" y="17341"/>
                  </a:lnTo>
                  <a:lnTo>
                    <a:pt x="290385" y="4476"/>
                  </a:lnTo>
                  <a:lnTo>
                    <a:pt x="243515" y="0"/>
                  </a:lnTo>
                  <a:lnTo>
                    <a:pt x="194363" y="4900"/>
                  </a:lnTo>
                  <a:lnTo>
                    <a:pt x="148618" y="18961"/>
                  </a:lnTo>
                  <a:lnTo>
                    <a:pt x="107249" y="41218"/>
                  </a:lnTo>
                  <a:lnTo>
                    <a:pt x="71226" y="70710"/>
                  </a:lnTo>
                  <a:lnTo>
                    <a:pt x="41520" y="106472"/>
                  </a:lnTo>
                  <a:lnTo>
                    <a:pt x="19100" y="147542"/>
                  </a:lnTo>
                  <a:lnTo>
                    <a:pt x="4936" y="192958"/>
                  </a:lnTo>
                  <a:lnTo>
                    <a:pt x="0" y="241756"/>
                  </a:lnTo>
                  <a:lnTo>
                    <a:pt x="3699" y="284329"/>
                  </a:lnTo>
                  <a:lnTo>
                    <a:pt x="14438" y="324301"/>
                  </a:lnTo>
                  <a:lnTo>
                    <a:pt x="31673" y="361225"/>
                  </a:lnTo>
                  <a:lnTo>
                    <a:pt x="54864" y="394656"/>
                  </a:lnTo>
                </a:path>
                <a:path w="463550" h="636905">
                  <a:moveTo>
                    <a:pt x="359988" y="334446"/>
                  </a:moveTo>
                  <a:lnTo>
                    <a:pt x="333125" y="322162"/>
                  </a:lnTo>
                  <a:lnTo>
                    <a:pt x="304638" y="312832"/>
                  </a:lnTo>
                  <a:lnTo>
                    <a:pt x="274708" y="306906"/>
                  </a:lnTo>
                  <a:lnTo>
                    <a:pt x="243515" y="304832"/>
                  </a:lnTo>
                  <a:lnTo>
                    <a:pt x="188189" y="311207"/>
                  </a:lnTo>
                  <a:lnTo>
                    <a:pt x="137281" y="329319"/>
                  </a:lnTo>
                  <a:lnTo>
                    <a:pt x="92328" y="357643"/>
                  </a:lnTo>
                  <a:lnTo>
                    <a:pt x="54864" y="394656"/>
                  </a:lnTo>
                  <a:lnTo>
                    <a:pt x="92328" y="431519"/>
                  </a:lnTo>
                  <a:lnTo>
                    <a:pt x="137281" y="459515"/>
                  </a:lnTo>
                  <a:lnTo>
                    <a:pt x="188189" y="477298"/>
                  </a:lnTo>
                  <a:lnTo>
                    <a:pt x="243515" y="483525"/>
                  </a:lnTo>
                  <a:lnTo>
                    <a:pt x="264274" y="482644"/>
                  </a:lnTo>
                  <a:lnTo>
                    <a:pt x="284670" y="480062"/>
                  </a:lnTo>
                  <a:lnTo>
                    <a:pt x="304703" y="475868"/>
                  </a:lnTo>
                  <a:lnTo>
                    <a:pt x="324372" y="470151"/>
                  </a:lnTo>
                </a:path>
              </a:pathLst>
            </a:custGeom>
            <a:ln w="24936">
              <a:solidFill>
                <a:srgbClr val="37464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687826" y="3608958"/>
            <a:ext cx="1885314" cy="165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556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FACE</a:t>
            </a:r>
            <a:r>
              <a:rPr dirty="0" sz="1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RECOGNITION</a:t>
            </a:r>
            <a:endParaRPr sz="1200">
              <a:latin typeface="Arial"/>
              <a:cs typeface="Arial"/>
            </a:endParaRPr>
          </a:p>
          <a:p>
            <a:pPr algn="ctr" marL="12700" marR="5080" indent="-635">
              <a:lnSpc>
                <a:spcPct val="100000"/>
              </a:lnSpc>
              <a:spcBef>
                <a:spcPts val="894"/>
              </a:spcBef>
            </a:pPr>
            <a:r>
              <a:rPr dirty="0" sz="1250">
                <a:latin typeface="Arial"/>
                <a:cs typeface="Arial"/>
              </a:rPr>
              <a:t>Instantly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capture</a:t>
            </a:r>
            <a:r>
              <a:rPr dirty="0" sz="1250" spc="-4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and </a:t>
            </a:r>
            <a:r>
              <a:rPr dirty="0" sz="1250">
                <a:latin typeface="Arial"/>
                <a:cs typeface="Arial"/>
              </a:rPr>
              <a:t>analyze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facial</a:t>
            </a:r>
            <a:r>
              <a:rPr dirty="0" sz="1250" spc="-5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images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and </a:t>
            </a:r>
            <a:r>
              <a:rPr dirty="0" sz="1250">
                <a:latin typeface="Arial"/>
                <a:cs typeface="Arial"/>
              </a:rPr>
              <a:t>identify</a:t>
            </a:r>
            <a:r>
              <a:rPr dirty="0" sz="1250" spc="-3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individuals</a:t>
            </a:r>
            <a:r>
              <a:rPr dirty="0" sz="1250" spc="-1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to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track </a:t>
            </a:r>
            <a:r>
              <a:rPr dirty="0" sz="1250">
                <a:latin typeface="Arial"/>
                <a:cs typeface="Arial"/>
              </a:rPr>
              <a:t>attendance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or</a:t>
            </a:r>
            <a:endParaRPr sz="1250">
              <a:latin typeface="Arial"/>
              <a:cs typeface="Arial"/>
            </a:endParaRPr>
          </a:p>
          <a:p>
            <a:pPr algn="ctr" marL="208915" marR="201295" indent="-1905">
              <a:lnSpc>
                <a:spcPct val="100000"/>
              </a:lnSpc>
              <a:spcBef>
                <a:spcPts val="5"/>
              </a:spcBef>
            </a:pPr>
            <a:r>
              <a:rPr dirty="0" sz="1250">
                <a:latin typeface="Arial"/>
                <a:cs typeface="Arial"/>
              </a:rPr>
              <a:t>spot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unauthorized </a:t>
            </a:r>
            <a:r>
              <a:rPr dirty="0" sz="1250">
                <a:latin typeface="Arial"/>
                <a:cs typeface="Arial"/>
              </a:rPr>
              <a:t>individuals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on</a:t>
            </a:r>
            <a:r>
              <a:rPr dirty="0" sz="1250" spc="-4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school grounds.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441440" y="3614673"/>
            <a:ext cx="1741170" cy="1534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0040" marR="31115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FIRE</a:t>
            </a: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SMOKE DETECTION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93300"/>
              </a:lnSpc>
              <a:spcBef>
                <a:spcPts val="600"/>
              </a:spcBef>
            </a:pPr>
            <a:r>
              <a:rPr dirty="0" sz="1250">
                <a:latin typeface="Arial"/>
                <a:cs typeface="Arial"/>
              </a:rPr>
              <a:t>Detect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smoke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and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fire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in </a:t>
            </a:r>
            <a:r>
              <a:rPr dirty="0" sz="1250">
                <a:latin typeface="Arial"/>
                <a:cs typeface="Arial"/>
              </a:rPr>
              <a:t>real</a:t>
            </a:r>
            <a:r>
              <a:rPr dirty="0" sz="1250" spc="-3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time.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Receive</a:t>
            </a:r>
            <a:r>
              <a:rPr dirty="0" sz="1250" spc="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alerts </a:t>
            </a:r>
            <a:r>
              <a:rPr dirty="0" sz="1250">
                <a:latin typeface="Arial"/>
                <a:cs typeface="Arial"/>
              </a:rPr>
              <a:t>and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seamlessly </a:t>
            </a:r>
            <a:r>
              <a:rPr dirty="0" sz="1250">
                <a:latin typeface="Arial"/>
                <a:cs typeface="Arial"/>
              </a:rPr>
              <a:t>integrate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with</a:t>
            </a:r>
            <a:r>
              <a:rPr dirty="0" sz="1250" spc="-3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fire</a:t>
            </a:r>
            <a:r>
              <a:rPr dirty="0" sz="1250" spc="-4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alarm </a:t>
            </a:r>
            <a:r>
              <a:rPr dirty="0" sz="1250">
                <a:latin typeface="Arial"/>
                <a:cs typeface="Arial"/>
              </a:rPr>
              <a:t>systems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to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call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the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 spc="-20">
                <a:latin typeface="Arial"/>
                <a:cs typeface="Arial"/>
              </a:rPr>
              <a:t>fire </a:t>
            </a:r>
            <a:r>
              <a:rPr dirty="0" sz="1250">
                <a:latin typeface="Arial"/>
                <a:cs typeface="Arial"/>
              </a:rPr>
              <a:t>department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(via</a:t>
            </a:r>
            <a:r>
              <a:rPr dirty="0" sz="1250" spc="-3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an</a:t>
            </a:r>
            <a:r>
              <a:rPr dirty="0" sz="1250" spc="-85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API).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888983" y="3539880"/>
            <a:ext cx="1962785" cy="150050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algn="ctr" marR="34925">
              <a:lnSpc>
                <a:spcPct val="100000"/>
              </a:lnSpc>
              <a:spcBef>
                <a:spcPts val="675"/>
              </a:spcBef>
            </a:pP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VIDEO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 SEARCH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250" spc="-10">
                <a:latin typeface="Arial"/>
                <a:cs typeface="Arial"/>
              </a:rPr>
              <a:t>High-</a:t>
            </a:r>
            <a:r>
              <a:rPr dirty="0" sz="1250">
                <a:latin typeface="Arial"/>
                <a:cs typeface="Arial"/>
              </a:rPr>
              <a:t>speed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video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search</a:t>
            </a:r>
            <a:r>
              <a:rPr dirty="0" sz="1250" spc="-50">
                <a:latin typeface="Arial"/>
                <a:cs typeface="Arial"/>
              </a:rPr>
              <a:t> </a:t>
            </a:r>
            <a:r>
              <a:rPr dirty="0" sz="1250" spc="-25">
                <a:latin typeface="Arial"/>
                <a:cs typeface="Arial"/>
              </a:rPr>
              <a:t>of </a:t>
            </a:r>
            <a:r>
              <a:rPr dirty="0" sz="1250">
                <a:latin typeface="Arial"/>
                <a:cs typeface="Arial"/>
              </a:rPr>
              <a:t>live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or</a:t>
            </a:r>
            <a:r>
              <a:rPr dirty="0" sz="1250" spc="-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recorded</a:t>
            </a:r>
            <a:r>
              <a:rPr dirty="0" sz="1250" spc="-20">
                <a:latin typeface="Arial"/>
                <a:cs typeface="Arial"/>
              </a:rPr>
              <a:t> </a:t>
            </a:r>
            <a:r>
              <a:rPr dirty="0" sz="1250" spc="-10">
                <a:latin typeface="Arial"/>
                <a:cs typeface="Arial"/>
              </a:rPr>
              <a:t>video.</a:t>
            </a:r>
            <a:endParaRPr sz="1250">
              <a:latin typeface="Arial"/>
              <a:cs typeface="Arial"/>
            </a:endParaRPr>
          </a:p>
          <a:p>
            <a:pPr algn="ctr" marR="36195">
              <a:lnSpc>
                <a:spcPct val="100000"/>
              </a:lnSpc>
            </a:pPr>
            <a:r>
              <a:rPr dirty="0" sz="1250" spc="-10" b="1">
                <a:latin typeface="Arial"/>
                <a:cs typeface="Arial"/>
              </a:rPr>
              <a:t>120-</a:t>
            </a:r>
            <a:r>
              <a:rPr dirty="0" sz="1250" b="1">
                <a:latin typeface="Arial"/>
                <a:cs typeface="Arial"/>
              </a:rPr>
              <a:t>hour</a:t>
            </a:r>
            <a:r>
              <a:rPr dirty="0" sz="1250" spc="-40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search</a:t>
            </a:r>
            <a:r>
              <a:rPr dirty="0" sz="1250" spc="-15" b="1">
                <a:latin typeface="Arial"/>
                <a:cs typeface="Arial"/>
              </a:rPr>
              <a:t> </a:t>
            </a:r>
            <a:r>
              <a:rPr dirty="0" sz="1250" spc="-25" b="1">
                <a:latin typeface="Arial"/>
                <a:cs typeface="Arial"/>
              </a:rPr>
              <a:t>in</a:t>
            </a:r>
            <a:endParaRPr sz="1250">
              <a:latin typeface="Arial"/>
              <a:cs typeface="Arial"/>
            </a:endParaRPr>
          </a:p>
          <a:p>
            <a:pPr algn="ctr" marL="287020" marR="320675" indent="41910">
              <a:lnSpc>
                <a:spcPct val="100000"/>
              </a:lnSpc>
            </a:pPr>
            <a:r>
              <a:rPr dirty="0" sz="1250" b="1">
                <a:latin typeface="Arial"/>
                <a:cs typeface="Arial"/>
              </a:rPr>
              <a:t>&lt;</a:t>
            </a:r>
            <a:r>
              <a:rPr dirty="0" sz="1250" spc="-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2</a:t>
            </a:r>
            <a:r>
              <a:rPr dirty="0" sz="1250" spc="-10" b="1">
                <a:latin typeface="Arial"/>
                <a:cs typeface="Arial"/>
              </a:rPr>
              <a:t> seconds, </a:t>
            </a:r>
            <a:r>
              <a:rPr dirty="0" sz="1250" b="1">
                <a:latin typeface="Arial"/>
                <a:cs typeface="Arial"/>
              </a:rPr>
              <a:t>4,500x</a:t>
            </a:r>
            <a:r>
              <a:rPr dirty="0" sz="1250" spc="-15" b="1">
                <a:latin typeface="Arial"/>
                <a:cs typeface="Arial"/>
              </a:rPr>
              <a:t> </a:t>
            </a:r>
            <a:r>
              <a:rPr dirty="0" sz="1250" b="1">
                <a:latin typeface="Arial"/>
                <a:cs typeface="Arial"/>
              </a:rPr>
              <a:t>faster</a:t>
            </a:r>
            <a:r>
              <a:rPr dirty="0" sz="1250" spc="-30" b="1">
                <a:latin typeface="Arial"/>
                <a:cs typeface="Arial"/>
              </a:rPr>
              <a:t> </a:t>
            </a:r>
            <a:r>
              <a:rPr dirty="0" sz="1250" spc="-20" b="1">
                <a:latin typeface="Arial"/>
                <a:cs typeface="Arial"/>
              </a:rPr>
              <a:t>than </a:t>
            </a:r>
            <a:r>
              <a:rPr dirty="0" sz="1250" b="1">
                <a:latin typeface="Arial"/>
                <a:cs typeface="Arial"/>
              </a:rPr>
              <a:t>manual</a:t>
            </a:r>
            <a:r>
              <a:rPr dirty="0" sz="1250" spc="-40" b="1">
                <a:latin typeface="Arial"/>
                <a:cs typeface="Arial"/>
              </a:rPr>
              <a:t> </a:t>
            </a:r>
            <a:r>
              <a:rPr dirty="0" sz="1250" spc="-10" b="1">
                <a:latin typeface="Arial"/>
                <a:cs typeface="Arial"/>
              </a:rPr>
              <a:t>search.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2339" y="6403340"/>
            <a:ext cx="6973570" cy="32702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50"/>
              </a:spcBef>
            </a:pPr>
            <a:r>
              <a:rPr dirty="0" sz="1000">
                <a:latin typeface="Arial"/>
                <a:cs typeface="Arial"/>
              </a:rPr>
              <a:t>NOTE: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will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network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performance,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technical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architecture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variables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beyond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control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scenarios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shown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illustrative purposes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02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0"/>
              <a:t>Key</a:t>
            </a:r>
            <a:r>
              <a:rPr dirty="0" sz="2800" spc="-80"/>
              <a:t> </a:t>
            </a:r>
            <a:r>
              <a:rPr dirty="0" sz="2800" spc="-35"/>
              <a:t>Applications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2025-02-05T18:02:36Z</dcterms:created>
  <dcterms:modified xsi:type="dcterms:W3CDTF">2025-02-05T18:02:36Z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2025-02-05T00:00:00Z</vt:filetime>
  </property>
  <property fmtid="{D5CDD505-2E9C-101B-9397-08002B2CF9AE}" pid="3" name="Producer">
    <vt:lpwstr>3-Heights(TM) PDF Security Shell 4.8.25.2 (http://www.pdf-tools.com)</vt:lpwstr>
  </property>
</Properties>
</file>