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embeddedFontLst>
    <p:embeddedFont>
      <p:font typeface="Anton"/>
      <p:regular r:id="rId35"/>
    </p:embeddedFont>
    <p:embeddedFont>
      <p:font typeface="Mulish"/>
      <p:regular r:id="rId36"/>
      <p:bold r:id="rId37"/>
      <p:italic r:id="rId38"/>
      <p:boldItalic r:id="rId39"/>
    </p:embeddedFont>
    <p:embeddedFont>
      <p:font typeface="Fjalla One"/>
      <p:regular r:id="rId40"/>
    </p:embeddedFont>
    <p:embeddedFont>
      <p:font typeface="Lora"/>
      <p:regular r:id="rId41"/>
      <p:bold r:id="rId42"/>
      <p:italic r:id="rId43"/>
      <p:boldItalic r:id="rId44"/>
    </p:embeddedFont>
    <p:embeddedFont>
      <p:font typeface="Mulish Medium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175F1B-4592-4861-9172-B8FD7F78EE44}">
  <a:tblStyle styleId="{90175F1B-4592-4861-9172-B8FD7F78EE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jallaOne-regular.fntdata"/><Relationship Id="rId20" Type="http://schemas.openxmlformats.org/officeDocument/2006/relationships/slide" Target="slides/slide15.xml"/><Relationship Id="rId42" Type="http://schemas.openxmlformats.org/officeDocument/2006/relationships/font" Target="fonts/Lora-bold.fntdata"/><Relationship Id="rId41" Type="http://schemas.openxmlformats.org/officeDocument/2006/relationships/font" Target="fonts/Lora-regular.fntdata"/><Relationship Id="rId22" Type="http://schemas.openxmlformats.org/officeDocument/2006/relationships/slide" Target="slides/slide17.xml"/><Relationship Id="rId44" Type="http://schemas.openxmlformats.org/officeDocument/2006/relationships/font" Target="fonts/Lora-boldItalic.fntdata"/><Relationship Id="rId21" Type="http://schemas.openxmlformats.org/officeDocument/2006/relationships/slide" Target="slides/slide16.xml"/><Relationship Id="rId43" Type="http://schemas.openxmlformats.org/officeDocument/2006/relationships/font" Target="fonts/Lora-italic.fntdata"/><Relationship Id="rId24" Type="http://schemas.openxmlformats.org/officeDocument/2006/relationships/slide" Target="slides/slide19.xml"/><Relationship Id="rId46" Type="http://schemas.openxmlformats.org/officeDocument/2006/relationships/font" Target="fonts/MulishMedium-bold.fntdata"/><Relationship Id="rId23" Type="http://schemas.openxmlformats.org/officeDocument/2006/relationships/slide" Target="slides/slide18.xml"/><Relationship Id="rId45" Type="http://schemas.openxmlformats.org/officeDocument/2006/relationships/font" Target="fonts/Mulish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MulishMedium-boldItalic.fntdata"/><Relationship Id="rId25" Type="http://schemas.openxmlformats.org/officeDocument/2006/relationships/slide" Target="slides/slide20.xml"/><Relationship Id="rId47" Type="http://schemas.openxmlformats.org/officeDocument/2006/relationships/font" Target="fonts/MulishMedium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nton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ulish-bold.fntdata"/><Relationship Id="rId14" Type="http://schemas.openxmlformats.org/officeDocument/2006/relationships/slide" Target="slides/slide9.xml"/><Relationship Id="rId36" Type="http://schemas.openxmlformats.org/officeDocument/2006/relationships/font" Target="fonts/Mulish-regular.fntdata"/><Relationship Id="rId17" Type="http://schemas.openxmlformats.org/officeDocument/2006/relationships/slide" Target="slides/slide12.xml"/><Relationship Id="rId39" Type="http://schemas.openxmlformats.org/officeDocument/2006/relationships/font" Target="fonts/Mulish-boldItalic.fntdata"/><Relationship Id="rId16" Type="http://schemas.openxmlformats.org/officeDocument/2006/relationships/slide" Target="slides/slide11.xml"/><Relationship Id="rId38" Type="http://schemas.openxmlformats.org/officeDocument/2006/relationships/font" Target="fonts/Mulish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a0baf188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2a0baf188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83930e9a5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d83930e9a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85b8c2727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d85b8c272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83930e9a5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d83930e9a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83930e9a5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d83930e9a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85b8c2727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d85b8c272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83930e9a5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d83930e9a5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83930e9a5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d83930e9a5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83930e9a5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d83930e9a5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d83930e9a5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d83930e9a5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d85b8c2727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2d85b8c272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83930e9a5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d83930e9a5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83930e9a5_0_2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d83930e9a5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83930e9a5_0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d83930e9a5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83930e9a5_0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d83930e9a5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d83930e9a5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d83930e9a5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d83930e9a5_0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d83930e9a5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d83930e9a5_0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d83930e9a5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d83930e9a5_0_2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d83930e9a5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d83930e9a5_0_3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d83930e9a5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d85b8c2727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d85b8c272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d83930e9a5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d83930e9a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83930e9a5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d83930e9a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83930e9a5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83930e9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83930e9a5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83930e9a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85b8c2727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85b8c2727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83930e9a5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83930e9a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83930e9a5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d83930e9a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422400" y="931783"/>
            <a:ext cx="10452100" cy="23702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422400" y="3429000"/>
            <a:ext cx="10452100" cy="1643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377949" y="365126"/>
            <a:ext cx="10652941" cy="1194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1377949" y="1825625"/>
            <a:ext cx="10652941" cy="392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1517650" y="1098433"/>
            <a:ext cx="10532836" cy="2800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517650" y="3978158"/>
            <a:ext cx="10532836" cy="14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1409700" y="365125"/>
            <a:ext cx="106865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1409700" y="1690688"/>
            <a:ext cx="639331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1409700" y="2514600"/>
            <a:ext cx="6393315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1530350" y="365125"/>
            <a:ext cx="98234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1625599" y="397011"/>
            <a:ext cx="5027477" cy="745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to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/>
          <p:nvPr>
            <p:ph idx="2" type="pic"/>
          </p:nvPr>
        </p:nvSpPr>
        <p:spPr>
          <a:xfrm>
            <a:off x="6982096" y="202474"/>
            <a:ext cx="5209903" cy="560632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1625599" y="1390650"/>
            <a:ext cx="5027477" cy="4418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74800" y="409575"/>
            <a:ext cx="9931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nton"/>
              <a:buNone/>
              <a:defRPr b="0" i="0" sz="44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74800" y="1870075"/>
            <a:ext cx="9931400" cy="3820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ctrTitle"/>
          </p:nvPr>
        </p:nvSpPr>
        <p:spPr>
          <a:xfrm>
            <a:off x="1422400" y="931775"/>
            <a:ext cx="9955200" cy="36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US" sz="6411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Managing Up </a:t>
            </a:r>
            <a:endParaRPr b="1" sz="6411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259"/>
              <a:buFont typeface="Arial"/>
              <a:buNone/>
            </a:pPr>
            <a:r>
              <a:rPr b="1" lang="en-US" sz="4188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by Organizing and Analyzing </a:t>
            </a:r>
            <a:endParaRPr b="1" sz="4188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259"/>
              <a:buFont typeface="Arial"/>
              <a:buNone/>
            </a:pPr>
            <a:r>
              <a:rPr b="1" lang="en-US" sz="4188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Your Auxiliary Data with Spreadsheets: </a:t>
            </a:r>
            <a:endParaRPr b="1" sz="4188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259"/>
              <a:buFont typeface="Arial"/>
              <a:buNone/>
            </a:pPr>
            <a:r>
              <a:rPr b="1" lang="en-US" sz="4188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A Case Study</a:t>
            </a:r>
            <a:endParaRPr sz="3888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nton"/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 txBox="1"/>
          <p:nvPr/>
        </p:nvSpPr>
        <p:spPr>
          <a:xfrm>
            <a:off x="4634925" y="4320325"/>
            <a:ext cx="33243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53334"/>
                </a:solidFill>
                <a:latin typeface="Mulish"/>
                <a:ea typeface="Mulish"/>
                <a:cs typeface="Mulish"/>
                <a:sym typeface="Mulish"/>
              </a:rPr>
              <a:t>Marcie Glad</a:t>
            </a:r>
            <a:endParaRPr sz="2400">
              <a:solidFill>
                <a:srgbClr val="353334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53334"/>
                </a:solidFill>
                <a:latin typeface="Mulish"/>
                <a:ea typeface="Mulish"/>
                <a:cs typeface="Mulish"/>
                <a:sym typeface="Mulish"/>
              </a:rPr>
              <a:t>Joe Ali</a:t>
            </a:r>
            <a:endParaRPr sz="2400">
              <a:solidFill>
                <a:srgbClr val="353334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18"/>
          <p:cNvGraphicFramePr/>
          <p:nvPr/>
        </p:nvGraphicFramePr>
        <p:xfrm>
          <a:off x="313150" y="134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{90175F1B-4592-4861-9172-B8FD7F78EE44}</a:tableStyleId>
              </a:tblPr>
              <a:tblGrid>
                <a:gridCol w="1548500"/>
                <a:gridCol w="1548500"/>
                <a:gridCol w="1548500"/>
                <a:gridCol w="1548500"/>
              </a:tblGrid>
              <a:tr h="1282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000"/>
                        <a:t>Type</a:t>
                      </a:r>
                      <a:endParaRPr b="1"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Gross Revenue</a:t>
                      </a:r>
                      <a:endParaRPr b="1"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93B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Compensation Payout</a:t>
                      </a:r>
                      <a:endParaRPr b="1"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93B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Net</a:t>
                      </a:r>
                      <a:endParaRPr b="1"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93B3"/>
                    </a:solidFill>
                  </a:tcPr>
                </a:tc>
              </a:tr>
              <a:tr h="527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/>
                        <a:t>Academic</a:t>
                      </a:r>
                      <a:endParaRPr b="1" sz="1000" u="sng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$123,525.00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$92,275.75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$31,249.25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7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/>
                        <a:t>Art</a:t>
                      </a:r>
                      <a:endParaRPr b="1" sz="1000" u="sng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$78,077.39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$52,934.64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$25,142.75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7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/>
                        <a:t>Athletics</a:t>
                      </a:r>
                      <a:endParaRPr b="1" sz="1000" u="sng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$83,455.00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$60,832.50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$22,622.50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7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/>
                        <a:t>Specialty</a:t>
                      </a:r>
                      <a:endParaRPr b="1" sz="1000" u="sng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$136,635.00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$89,917.74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$46,717.26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7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Grand Total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$421,692.39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$295,960.63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$125,731.76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4EC"/>
                    </a:solidFill>
                  </a:tcPr>
                </a:tc>
              </a:tr>
            </a:tbl>
          </a:graphicData>
        </a:graphic>
      </p:graphicFrame>
      <p:sp>
        <p:nvSpPr>
          <p:cNvPr id="144" name="Google Shape;144;p18"/>
          <p:cNvSpPr txBox="1"/>
          <p:nvPr/>
        </p:nvSpPr>
        <p:spPr>
          <a:xfrm>
            <a:off x="1535241" y="505375"/>
            <a:ext cx="88317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End of Summer General Breakdown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45" name="Google Shape;145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400" y="1640350"/>
            <a:ext cx="5380050" cy="332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2056278" y="2679479"/>
            <a:ext cx="88902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Teaching Time</a:t>
            </a:r>
            <a:endParaRPr b="1" sz="5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1986057" y="4193608"/>
            <a:ext cx="54615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53334"/>
                </a:solidFill>
                <a:latin typeface="Mulish Medium"/>
                <a:ea typeface="Mulish Medium"/>
                <a:cs typeface="Mulish Medium"/>
                <a:sym typeface="Mulish Medium"/>
              </a:rPr>
              <a:t>Open up your spreadsheet you received via email.</a:t>
            </a:r>
            <a:endParaRPr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986057" y="1202415"/>
            <a:ext cx="22008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D1485"/>
                </a:solidFill>
                <a:latin typeface="Fjalla One"/>
                <a:ea typeface="Fjalla One"/>
                <a:cs typeface="Fjalla One"/>
                <a:sym typeface="Fjalla One"/>
              </a:rPr>
              <a:t>02</a:t>
            </a:r>
            <a:endParaRPr sz="6000">
              <a:solidFill>
                <a:srgbClr val="FD1485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grpSp>
        <p:nvGrpSpPr>
          <p:cNvPr id="153" name="Google Shape;153;p19"/>
          <p:cNvGrpSpPr/>
          <p:nvPr/>
        </p:nvGrpSpPr>
        <p:grpSpPr>
          <a:xfrm>
            <a:off x="1384364" y="4521604"/>
            <a:ext cx="916538" cy="777687"/>
            <a:chOff x="8076238" y="467775"/>
            <a:chExt cx="709065" cy="601645"/>
          </a:xfrm>
        </p:grpSpPr>
        <p:sp>
          <p:nvSpPr>
            <p:cNvPr id="154" name="Google Shape;154;p19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56" name="Google Shape;156;p19"/>
            <p:cNvCxnSpPr>
              <a:stCxn id="154" idx="2"/>
              <a:endCxn id="155" idx="1"/>
            </p:cNvCxnSpPr>
            <p:nvPr/>
          </p:nvCxnSpPr>
          <p:spPr>
            <a:xfrm flipH="1" rot="-5400000">
              <a:off x="8154838" y="470625"/>
              <a:ext cx="522900" cy="622200"/>
            </a:xfrm>
            <a:prstGeom prst="curvedConnector2">
              <a:avLst/>
            </a:prstGeom>
            <a:noFill/>
            <a:ln cap="flat" cmpd="sng" w="19050">
              <a:solidFill>
                <a:srgbClr val="079ED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57" name="Google Shape;157;p19"/>
          <p:cNvCxnSpPr/>
          <p:nvPr/>
        </p:nvCxnSpPr>
        <p:spPr>
          <a:xfrm>
            <a:off x="1986057" y="3943068"/>
            <a:ext cx="9453000" cy="0"/>
          </a:xfrm>
          <a:prstGeom prst="straightConnector1">
            <a:avLst/>
          </a:prstGeom>
          <a:noFill/>
          <a:ln cap="flat" cmpd="sng" w="9525">
            <a:solidFill>
              <a:srgbClr val="35333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8" name="Google Shape;158;p19"/>
          <p:cNvGrpSpPr/>
          <p:nvPr/>
        </p:nvGrpSpPr>
        <p:grpSpPr>
          <a:xfrm rot="10800000">
            <a:off x="7578224" y="1012184"/>
            <a:ext cx="916538" cy="777687"/>
            <a:chOff x="8076238" y="467775"/>
            <a:chExt cx="709065" cy="601645"/>
          </a:xfrm>
        </p:grpSpPr>
        <p:sp>
          <p:nvSpPr>
            <p:cNvPr id="159" name="Google Shape;159;p19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61" name="Google Shape;161;p19"/>
            <p:cNvCxnSpPr>
              <a:stCxn id="159" idx="2"/>
              <a:endCxn id="160" idx="1"/>
            </p:cNvCxnSpPr>
            <p:nvPr/>
          </p:nvCxnSpPr>
          <p:spPr>
            <a:xfrm flipH="1" rot="-5400000">
              <a:off x="8154838" y="470625"/>
              <a:ext cx="522900" cy="622200"/>
            </a:xfrm>
            <a:prstGeom prst="curvedConnector2">
              <a:avLst/>
            </a:prstGeom>
            <a:noFill/>
            <a:ln cap="flat" cmpd="sng" w="19050">
              <a:solidFill>
                <a:srgbClr val="079ED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/>
        </p:nvSpPr>
        <p:spPr>
          <a:xfrm>
            <a:off x="427475" y="294375"/>
            <a:ext cx="5502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D1485"/>
                </a:solidFill>
                <a:latin typeface="Mulish Medium"/>
                <a:ea typeface="Mulish Medium"/>
                <a:cs typeface="Mulish Medium"/>
                <a:sym typeface="Mulish Medium"/>
              </a:rPr>
              <a:t>HelpMySpreadsheets.com</a:t>
            </a:r>
            <a:endParaRPr b="1" sz="2300">
              <a:solidFill>
                <a:srgbClr val="FD1485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25" y="991275"/>
            <a:ext cx="11358074" cy="43881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20"/>
          <p:cNvSpPr/>
          <p:nvPr/>
        </p:nvSpPr>
        <p:spPr>
          <a:xfrm>
            <a:off x="9974500" y="1494650"/>
            <a:ext cx="1897500" cy="513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/>
        </p:nvSpPr>
        <p:spPr>
          <a:xfrm>
            <a:off x="940225" y="445025"/>
            <a:ext cx="346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Graphs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grpSp>
        <p:nvGrpSpPr>
          <p:cNvPr id="174" name="Google Shape;174;p21"/>
          <p:cNvGrpSpPr/>
          <p:nvPr/>
        </p:nvGrpSpPr>
        <p:grpSpPr>
          <a:xfrm rot="10800000">
            <a:off x="8097138" y="1017725"/>
            <a:ext cx="709065" cy="601645"/>
            <a:chOff x="8076238" y="467775"/>
            <a:chExt cx="709065" cy="601645"/>
          </a:xfrm>
        </p:grpSpPr>
        <p:sp>
          <p:nvSpPr>
            <p:cNvPr id="175" name="Google Shape;175;p21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77" name="Google Shape;177;p21"/>
            <p:cNvCxnSpPr>
              <a:stCxn id="175" idx="2"/>
              <a:endCxn id="176" idx="1"/>
            </p:cNvCxnSpPr>
            <p:nvPr/>
          </p:nvCxnSpPr>
          <p:spPr>
            <a:xfrm flipH="1" rot="-5400000">
              <a:off x="8154838" y="470625"/>
              <a:ext cx="522900" cy="622200"/>
            </a:xfrm>
            <a:prstGeom prst="curvedConnector2">
              <a:avLst/>
            </a:prstGeom>
            <a:noFill/>
            <a:ln cap="flat" cmpd="sng" w="19050">
              <a:solidFill>
                <a:srgbClr val="079ED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475" y="1222550"/>
            <a:ext cx="10834450" cy="432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/>
        </p:nvSpPr>
        <p:spPr>
          <a:xfrm>
            <a:off x="9696625" y="576450"/>
            <a:ext cx="166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Slicers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/>
        </p:nvSpPr>
        <p:spPr>
          <a:xfrm>
            <a:off x="2074988" y="7226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Pivot Tables (1/3)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grpSp>
        <p:nvGrpSpPr>
          <p:cNvPr id="185" name="Google Shape;185;p22"/>
          <p:cNvGrpSpPr/>
          <p:nvPr/>
        </p:nvGrpSpPr>
        <p:grpSpPr>
          <a:xfrm rot="10800000">
            <a:off x="9452125" y="1295350"/>
            <a:ext cx="709065" cy="601645"/>
            <a:chOff x="8076238" y="467775"/>
            <a:chExt cx="709065" cy="601645"/>
          </a:xfrm>
        </p:grpSpPr>
        <p:sp>
          <p:nvSpPr>
            <p:cNvPr id="186" name="Google Shape;186;p22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88" name="Google Shape;188;p22"/>
            <p:cNvCxnSpPr>
              <a:stCxn id="186" idx="2"/>
              <a:endCxn id="187" idx="1"/>
            </p:cNvCxnSpPr>
            <p:nvPr/>
          </p:nvCxnSpPr>
          <p:spPr>
            <a:xfrm flipH="1" rot="-5400000">
              <a:off x="8154838" y="470625"/>
              <a:ext cx="522900" cy="622200"/>
            </a:xfrm>
            <a:prstGeom prst="curvedConnector2">
              <a:avLst/>
            </a:prstGeom>
            <a:noFill/>
            <a:ln cap="flat" cmpd="sng" w="19050">
              <a:solidFill>
                <a:srgbClr val="079ED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898" y="1408350"/>
            <a:ext cx="9662201" cy="439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23"/>
          <p:cNvGraphicFramePr/>
          <p:nvPr/>
        </p:nvGraphicFramePr>
        <p:xfrm>
          <a:off x="1837150" y="96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{90175F1B-4592-4861-9172-B8FD7F78EE44}</a:tableStyleId>
              </a:tblPr>
              <a:tblGrid>
                <a:gridCol w="2237975"/>
                <a:gridCol w="2237975"/>
                <a:gridCol w="2237975"/>
                <a:gridCol w="2237975"/>
              </a:tblGrid>
              <a:tr h="1426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000"/>
                        <a:t>Type</a:t>
                      </a:r>
                      <a:endParaRPr b="1"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Gross Revenue</a:t>
                      </a:r>
                      <a:endParaRPr b="1"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93B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Compensation Payout</a:t>
                      </a:r>
                      <a:endParaRPr b="1"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93B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Net</a:t>
                      </a:r>
                      <a:endParaRPr b="1"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93B3"/>
                    </a:solidFill>
                  </a:tcPr>
                </a:tc>
              </a:tr>
              <a:tr h="58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/>
                        <a:t>Academic</a:t>
                      </a:r>
                      <a:endParaRPr b="1" sz="1000" u="sng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$123,525.00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$92,275.75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$31,249.25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/>
                        <a:t>Art</a:t>
                      </a:r>
                      <a:endParaRPr b="1" sz="1000" u="sng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$78,077.39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$52,934.64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$25,142.75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/>
                        <a:t>Athletics</a:t>
                      </a:r>
                      <a:endParaRPr b="1" sz="1000" u="sng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$83,455.00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$60,832.50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$22,622.50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sng"/>
                        <a:t>Specialty</a:t>
                      </a:r>
                      <a:endParaRPr b="1" sz="1000" u="sng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6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$136,635.00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$89,917.74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$46,717.26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Grand Total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$421,692.39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$295,960.63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4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$125,731.76</a:t>
                      </a:r>
                      <a:endParaRPr sz="1000"/>
                    </a:p>
                  </a:txBody>
                  <a:tcPr marT="25400" marB="25400" marR="25400" marL="25400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4EC"/>
                    </a:solidFill>
                  </a:tcPr>
                </a:tc>
              </a:tr>
            </a:tbl>
          </a:graphicData>
        </a:graphic>
      </p:graphicFrame>
      <p:sp>
        <p:nvSpPr>
          <p:cNvPr id="195" name="Google Shape;195;p23"/>
          <p:cNvSpPr txBox="1"/>
          <p:nvPr/>
        </p:nvSpPr>
        <p:spPr>
          <a:xfrm>
            <a:off x="1482816" y="58675"/>
            <a:ext cx="88317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Pivot Tables (2/3)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/>
        </p:nvSpPr>
        <p:spPr>
          <a:xfrm>
            <a:off x="2244000" y="8554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Pivot Tables (3/3)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25" y="1709250"/>
            <a:ext cx="11769825" cy="35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/>
        </p:nvSpPr>
        <p:spPr>
          <a:xfrm>
            <a:off x="365700" y="419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Sortable Spreadsheet = Good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3">
            <a:alphaModFix/>
          </a:blip>
          <a:srcRect b="0" l="0" r="36447" t="0"/>
          <a:stretch/>
        </p:blipFill>
        <p:spPr>
          <a:xfrm>
            <a:off x="2473425" y="992125"/>
            <a:ext cx="7478024" cy="48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/>
        </p:nvSpPr>
        <p:spPr>
          <a:xfrm>
            <a:off x="272125" y="4007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NOT sortable spreadsheet = BAD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450" y="931525"/>
            <a:ext cx="7933597" cy="48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/>
        </p:nvSpPr>
        <p:spPr>
          <a:xfrm>
            <a:off x="2401300" y="122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Also bad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3650" y="760575"/>
            <a:ext cx="5379450" cy="50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/>
        </p:nvSpPr>
        <p:spPr>
          <a:xfrm>
            <a:off x="427475" y="294375"/>
            <a:ext cx="5502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D1485"/>
                </a:solidFill>
                <a:latin typeface="Mulish Medium"/>
                <a:ea typeface="Mulish Medium"/>
                <a:cs typeface="Mulish Medium"/>
                <a:sym typeface="Mulish Medium"/>
              </a:rPr>
              <a:t>HelpMySpreadsheets.com</a:t>
            </a:r>
            <a:endParaRPr b="1" sz="2300">
              <a:solidFill>
                <a:srgbClr val="FD1485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pic>
        <p:nvPicPr>
          <p:cNvPr id="39" name="Google Shape;3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25" y="991275"/>
            <a:ext cx="11358074" cy="43881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" name="Google Shape;40;p10"/>
          <p:cNvSpPr/>
          <p:nvPr/>
        </p:nvSpPr>
        <p:spPr>
          <a:xfrm>
            <a:off x="9974500" y="1494650"/>
            <a:ext cx="1897500" cy="513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8"/>
          <p:cNvPicPr preferRelativeResize="0"/>
          <p:nvPr/>
        </p:nvPicPr>
        <p:blipFill rotWithShape="1">
          <a:blip r:embed="rId3">
            <a:alphaModFix/>
          </a:blip>
          <a:srcRect b="36252" l="0" r="0" t="0"/>
          <a:stretch/>
        </p:blipFill>
        <p:spPr>
          <a:xfrm>
            <a:off x="282425" y="1038150"/>
            <a:ext cx="5085549" cy="4282875"/>
          </a:xfrm>
          <a:prstGeom prst="rect">
            <a:avLst/>
          </a:prstGeom>
          <a:noFill/>
          <a:ln cap="flat" cmpd="sng" w="9525">
            <a:solidFill>
              <a:srgbClr val="3533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5" name="Google Shape;225;p28"/>
          <p:cNvPicPr preferRelativeResize="0"/>
          <p:nvPr/>
        </p:nvPicPr>
        <p:blipFill rotWithShape="1">
          <a:blip r:embed="rId4">
            <a:alphaModFix/>
          </a:blip>
          <a:srcRect b="0" l="0" r="36447" t="0"/>
          <a:stretch/>
        </p:blipFill>
        <p:spPr>
          <a:xfrm>
            <a:off x="5474617" y="1038150"/>
            <a:ext cx="6562759" cy="4282875"/>
          </a:xfrm>
          <a:prstGeom prst="rect">
            <a:avLst/>
          </a:prstGeom>
          <a:noFill/>
          <a:ln cap="flat" cmpd="sng" w="9525">
            <a:solidFill>
              <a:srgbClr val="35333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6" name="Google Shape;226;p28"/>
          <p:cNvSpPr txBox="1"/>
          <p:nvPr/>
        </p:nvSpPr>
        <p:spPr>
          <a:xfrm>
            <a:off x="1670663" y="412775"/>
            <a:ext cx="18669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CRM</a:t>
            </a:r>
            <a:r>
              <a:rPr lang="en-US">
                <a:solidFill>
                  <a:srgbClr val="353334"/>
                </a:solidFill>
                <a:latin typeface="Mulish Medium"/>
                <a:ea typeface="Mulish Medium"/>
                <a:cs typeface="Mulish Medium"/>
                <a:sym typeface="Mulish Medium"/>
              </a:rPr>
              <a:t> </a:t>
            </a: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Report</a:t>
            </a:r>
            <a:endParaRPr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6721288" y="412775"/>
            <a:ext cx="32871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Sortable Sheet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descr="File:Font Awesome 5 solid not-equal.svg - Wikimedia Commons" id="228" name="Google Shape;22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0887" y="116900"/>
            <a:ext cx="988951" cy="113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9"/>
          <p:cNvPicPr preferRelativeResize="0"/>
          <p:nvPr/>
        </p:nvPicPr>
        <p:blipFill rotWithShape="1">
          <a:blip r:embed="rId3">
            <a:alphaModFix/>
          </a:blip>
          <a:srcRect b="66251" l="6272" r="54692" t="16844"/>
          <a:stretch/>
        </p:blipFill>
        <p:spPr>
          <a:xfrm>
            <a:off x="2554513" y="1979555"/>
            <a:ext cx="5723031" cy="285622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/>
          <p:nvPr/>
        </p:nvSpPr>
        <p:spPr>
          <a:xfrm>
            <a:off x="2402113" y="2150575"/>
            <a:ext cx="3771300" cy="249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35" name="Google Shape;235;p29"/>
          <p:cNvSpPr/>
          <p:nvPr/>
        </p:nvSpPr>
        <p:spPr>
          <a:xfrm flipH="1" rot="4222904">
            <a:off x="1894265" y="1326636"/>
            <a:ext cx="813100" cy="1141210"/>
          </a:xfrm>
          <a:prstGeom prst="curvedLeftArrow">
            <a:avLst>
              <a:gd fmla="val 25000" name="adj1"/>
              <a:gd fmla="val 50000" name="adj2"/>
              <a:gd fmla="val 27449" name="adj3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 rotWithShape="1">
          <a:blip r:embed="rId3">
            <a:alphaModFix/>
          </a:blip>
          <a:srcRect b="66251" l="70253" r="14142" t="16844"/>
          <a:stretch/>
        </p:blipFill>
        <p:spPr>
          <a:xfrm>
            <a:off x="8277543" y="1950875"/>
            <a:ext cx="2287744" cy="285622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9"/>
          <p:cNvSpPr txBox="1"/>
          <p:nvPr/>
        </p:nvSpPr>
        <p:spPr>
          <a:xfrm>
            <a:off x="3095838" y="1380950"/>
            <a:ext cx="69489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Move categories to new column</a:t>
            </a:r>
            <a:endParaRPr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181663" y="412775"/>
            <a:ext cx="75561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How to make a Good, Sortable Spreadsheet</a:t>
            </a:r>
            <a:endParaRPr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413" y="2085925"/>
            <a:ext cx="8581524" cy="251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/>
          <p:nvPr/>
        </p:nvSpPr>
        <p:spPr>
          <a:xfrm>
            <a:off x="1692075" y="2338175"/>
            <a:ext cx="2749500" cy="2261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2909400" y="1211950"/>
            <a:ext cx="69489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Categories in designated column</a:t>
            </a:r>
            <a:endParaRPr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1"/>
          <p:cNvPicPr preferRelativeResize="0"/>
          <p:nvPr/>
        </p:nvPicPr>
        <p:blipFill rotWithShape="1">
          <a:blip r:embed="rId3">
            <a:alphaModFix/>
          </a:blip>
          <a:srcRect b="0" l="0" r="36089" t="0"/>
          <a:stretch/>
        </p:blipFill>
        <p:spPr>
          <a:xfrm>
            <a:off x="2489988" y="1094150"/>
            <a:ext cx="6760575" cy="438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/>
          <p:nvPr/>
        </p:nvSpPr>
        <p:spPr>
          <a:xfrm>
            <a:off x="4026725" y="1094150"/>
            <a:ext cx="4497300" cy="4599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cxnSp>
        <p:nvCxnSpPr>
          <p:cNvPr id="252" name="Google Shape;252;p31"/>
          <p:cNvCxnSpPr/>
          <p:nvPr/>
        </p:nvCxnSpPr>
        <p:spPr>
          <a:xfrm>
            <a:off x="6142101" y="1674683"/>
            <a:ext cx="2069700" cy="1295400"/>
          </a:xfrm>
          <a:prstGeom prst="straightConnector1">
            <a:avLst/>
          </a:prstGeom>
          <a:noFill/>
          <a:ln cap="flat" cmpd="sng" w="9525">
            <a:solidFill>
              <a:srgbClr val="FD148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31"/>
          <p:cNvCxnSpPr/>
          <p:nvPr/>
        </p:nvCxnSpPr>
        <p:spPr>
          <a:xfrm>
            <a:off x="6636855" y="2821010"/>
            <a:ext cx="1575000" cy="148800"/>
          </a:xfrm>
          <a:prstGeom prst="straightConnector1">
            <a:avLst/>
          </a:prstGeom>
          <a:noFill/>
          <a:ln cap="flat" cmpd="sng" w="9525">
            <a:solidFill>
              <a:srgbClr val="FD148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31"/>
          <p:cNvCxnSpPr/>
          <p:nvPr/>
        </p:nvCxnSpPr>
        <p:spPr>
          <a:xfrm flipH="1" rot="10800000">
            <a:off x="6412195" y="2969582"/>
            <a:ext cx="1799400" cy="536100"/>
          </a:xfrm>
          <a:prstGeom prst="straightConnector1">
            <a:avLst/>
          </a:prstGeom>
          <a:noFill/>
          <a:ln cap="flat" cmpd="sng" w="9525">
            <a:solidFill>
              <a:srgbClr val="FD148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31"/>
          <p:cNvCxnSpPr/>
          <p:nvPr/>
        </p:nvCxnSpPr>
        <p:spPr>
          <a:xfrm>
            <a:off x="7851740" y="1898053"/>
            <a:ext cx="360000" cy="1071600"/>
          </a:xfrm>
          <a:prstGeom prst="straightConnector1">
            <a:avLst/>
          </a:prstGeom>
          <a:noFill/>
          <a:ln cap="flat" cmpd="sng" w="9525">
            <a:solidFill>
              <a:srgbClr val="FD148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31"/>
          <p:cNvCxnSpPr/>
          <p:nvPr/>
        </p:nvCxnSpPr>
        <p:spPr>
          <a:xfrm flipH="1" rot="10800000">
            <a:off x="5872365" y="2969695"/>
            <a:ext cx="2339100" cy="1667400"/>
          </a:xfrm>
          <a:prstGeom prst="straightConnector1">
            <a:avLst/>
          </a:prstGeom>
          <a:noFill/>
          <a:ln cap="flat" cmpd="sng" w="9525">
            <a:solidFill>
              <a:srgbClr val="FD148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31"/>
          <p:cNvSpPr txBox="1"/>
          <p:nvPr/>
        </p:nvSpPr>
        <p:spPr>
          <a:xfrm>
            <a:off x="2509075" y="414775"/>
            <a:ext cx="69489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Extract Data Points</a:t>
            </a:r>
            <a:endParaRPr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50" y="1020075"/>
            <a:ext cx="11178340" cy="46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/>
          <p:nvPr/>
        </p:nvSpPr>
        <p:spPr>
          <a:xfrm>
            <a:off x="7279175" y="1020075"/>
            <a:ext cx="4255800" cy="4820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64" name="Google Shape;264;p32"/>
          <p:cNvSpPr txBox="1"/>
          <p:nvPr/>
        </p:nvSpPr>
        <p:spPr>
          <a:xfrm>
            <a:off x="2331963" y="376700"/>
            <a:ext cx="69489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Extract Data Points</a:t>
            </a:r>
            <a:endParaRPr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65" name="Google Shape;265;p32"/>
          <p:cNvSpPr/>
          <p:nvPr/>
        </p:nvSpPr>
        <p:spPr>
          <a:xfrm>
            <a:off x="1816925" y="1094150"/>
            <a:ext cx="4497300" cy="4599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cxnSp>
        <p:nvCxnSpPr>
          <p:cNvPr id="266" name="Google Shape;266;p32"/>
          <p:cNvCxnSpPr/>
          <p:nvPr/>
        </p:nvCxnSpPr>
        <p:spPr>
          <a:xfrm>
            <a:off x="3932301" y="1674683"/>
            <a:ext cx="2069700" cy="1295400"/>
          </a:xfrm>
          <a:prstGeom prst="straightConnector1">
            <a:avLst/>
          </a:prstGeom>
          <a:noFill/>
          <a:ln cap="flat" cmpd="sng" w="9525">
            <a:solidFill>
              <a:srgbClr val="FD148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4427055" y="2821010"/>
            <a:ext cx="1575000" cy="148800"/>
          </a:xfrm>
          <a:prstGeom prst="straightConnector1">
            <a:avLst/>
          </a:prstGeom>
          <a:noFill/>
          <a:ln cap="flat" cmpd="sng" w="9525">
            <a:solidFill>
              <a:srgbClr val="FD148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2"/>
          <p:cNvCxnSpPr/>
          <p:nvPr/>
        </p:nvCxnSpPr>
        <p:spPr>
          <a:xfrm flipH="1" rot="10800000">
            <a:off x="4202395" y="2969582"/>
            <a:ext cx="1799400" cy="536100"/>
          </a:xfrm>
          <a:prstGeom prst="straightConnector1">
            <a:avLst/>
          </a:prstGeom>
          <a:noFill/>
          <a:ln cap="flat" cmpd="sng" w="9525">
            <a:solidFill>
              <a:srgbClr val="FD148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2"/>
          <p:cNvCxnSpPr/>
          <p:nvPr/>
        </p:nvCxnSpPr>
        <p:spPr>
          <a:xfrm>
            <a:off x="5641940" y="1898053"/>
            <a:ext cx="360000" cy="1071600"/>
          </a:xfrm>
          <a:prstGeom prst="straightConnector1">
            <a:avLst/>
          </a:prstGeom>
          <a:noFill/>
          <a:ln cap="flat" cmpd="sng" w="9525">
            <a:solidFill>
              <a:srgbClr val="FD148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2"/>
          <p:cNvCxnSpPr/>
          <p:nvPr/>
        </p:nvCxnSpPr>
        <p:spPr>
          <a:xfrm flipH="1" rot="10800000">
            <a:off x="3662565" y="2969695"/>
            <a:ext cx="2339100" cy="1667400"/>
          </a:xfrm>
          <a:prstGeom prst="straightConnector1">
            <a:avLst/>
          </a:prstGeom>
          <a:noFill/>
          <a:ln cap="flat" cmpd="sng" w="9525">
            <a:solidFill>
              <a:srgbClr val="FD148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p32"/>
          <p:cNvSpPr/>
          <p:nvPr/>
        </p:nvSpPr>
        <p:spPr>
          <a:xfrm>
            <a:off x="6063513" y="2685575"/>
            <a:ext cx="1936800" cy="60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ulish Medium"/>
                <a:ea typeface="Mulish Medium"/>
                <a:cs typeface="Mulish Medium"/>
                <a:sym typeface="Mulish Medium"/>
              </a:rPr>
              <a:t>Clean the garage</a:t>
            </a:r>
            <a:endParaRPr>
              <a:solidFill>
                <a:srgbClr val="FFFFFF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50" y="1977277"/>
            <a:ext cx="11545348" cy="380064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 txBox="1"/>
          <p:nvPr/>
        </p:nvSpPr>
        <p:spPr>
          <a:xfrm>
            <a:off x="2379125" y="4599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Clean the Garage (Part 1)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58650" y="1497650"/>
            <a:ext cx="16989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2558650" y="1490575"/>
            <a:ext cx="24642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2558650" y="1490575"/>
            <a:ext cx="31773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2673350" y="1478300"/>
            <a:ext cx="48873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2558650" y="1490575"/>
            <a:ext cx="38484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2582050" y="1478300"/>
            <a:ext cx="56076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2577525" y="1478300"/>
            <a:ext cx="62415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85" name="Google Shape;285;p33"/>
          <p:cNvSpPr/>
          <p:nvPr/>
        </p:nvSpPr>
        <p:spPr>
          <a:xfrm>
            <a:off x="2577525" y="1478300"/>
            <a:ext cx="68496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86" name="Google Shape;286;p33"/>
          <p:cNvSpPr/>
          <p:nvPr/>
        </p:nvSpPr>
        <p:spPr>
          <a:xfrm>
            <a:off x="2577521" y="1478300"/>
            <a:ext cx="74004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2577521" y="1478300"/>
            <a:ext cx="80283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2577521" y="1478300"/>
            <a:ext cx="86736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2608165" y="1478300"/>
            <a:ext cx="92310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2673350" y="1490625"/>
            <a:ext cx="4352400" cy="4533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503325" y="2055275"/>
            <a:ext cx="2747400" cy="3895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/>
        </p:nvSpPr>
        <p:spPr>
          <a:xfrm>
            <a:off x="2059925" y="5383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Clean</a:t>
            </a: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 the Garage (Part 2)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297" name="Google Shape;2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450" y="1198050"/>
            <a:ext cx="5702399" cy="40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4"/>
          <p:cNvSpPr/>
          <p:nvPr/>
        </p:nvSpPr>
        <p:spPr>
          <a:xfrm>
            <a:off x="5267700" y="1619400"/>
            <a:ext cx="779400" cy="991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5986875" y="2451950"/>
            <a:ext cx="779400" cy="991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6766275" y="3241950"/>
            <a:ext cx="779400" cy="687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301" name="Google Shape;301;p34"/>
          <p:cNvSpPr/>
          <p:nvPr/>
        </p:nvSpPr>
        <p:spPr>
          <a:xfrm>
            <a:off x="7368550" y="3928950"/>
            <a:ext cx="779400" cy="793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302" name="Google Shape;302;p34"/>
          <p:cNvSpPr/>
          <p:nvPr/>
        </p:nvSpPr>
        <p:spPr>
          <a:xfrm>
            <a:off x="4669125" y="1460150"/>
            <a:ext cx="598500" cy="2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303" name="Google Shape;303;p34"/>
          <p:cNvSpPr/>
          <p:nvPr/>
        </p:nvSpPr>
        <p:spPr>
          <a:xfrm>
            <a:off x="4474200" y="4240650"/>
            <a:ext cx="2912100" cy="170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4474200" y="3554850"/>
            <a:ext cx="2302500" cy="170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4474200" y="2901700"/>
            <a:ext cx="1512600" cy="170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306" name="Google Shape;306;p34"/>
          <p:cNvSpPr/>
          <p:nvPr/>
        </p:nvSpPr>
        <p:spPr>
          <a:xfrm>
            <a:off x="4474200" y="2081925"/>
            <a:ext cx="798000" cy="170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307" name="Google Shape;307;p34"/>
          <p:cNvSpPr/>
          <p:nvPr/>
        </p:nvSpPr>
        <p:spPr>
          <a:xfrm>
            <a:off x="3691150" y="1111075"/>
            <a:ext cx="779400" cy="414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308" name="Google Shape;308;p34"/>
          <p:cNvSpPr/>
          <p:nvPr/>
        </p:nvSpPr>
        <p:spPr>
          <a:xfrm>
            <a:off x="4474200" y="1663850"/>
            <a:ext cx="454500" cy="170100"/>
          </a:xfrm>
          <a:prstGeom prst="leftArrow">
            <a:avLst>
              <a:gd fmla="val 0" name="adj1"/>
              <a:gd fmla="val 50000" name="adj2"/>
            </a:avLst>
          </a:prstGeom>
          <a:solidFill>
            <a:srgbClr val="FD1485"/>
          </a:solidFill>
          <a:ln cap="flat" cmpd="sng" w="9525">
            <a:solidFill>
              <a:srgbClr val="FD14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/>
        </p:nvSpPr>
        <p:spPr>
          <a:xfrm>
            <a:off x="2244000" y="3437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Sortable Spreadsheet with Valuable Information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314" name="Google Shape;3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875" y="1155125"/>
            <a:ext cx="10774248" cy="454774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5"/>
          <p:cNvSpPr/>
          <p:nvPr/>
        </p:nvSpPr>
        <p:spPr>
          <a:xfrm>
            <a:off x="7413775" y="985700"/>
            <a:ext cx="831900" cy="48762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 Medium"/>
              <a:ea typeface="Mulish Medium"/>
              <a:cs typeface="Mulish Medium"/>
              <a:sym typeface="Mulish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6"/>
          <p:cNvPicPr preferRelativeResize="0"/>
          <p:nvPr/>
        </p:nvPicPr>
        <p:blipFill rotWithShape="1">
          <a:blip r:embed="rId3">
            <a:alphaModFix/>
          </a:blip>
          <a:srcRect b="36252" l="0" r="0" t="0"/>
          <a:stretch/>
        </p:blipFill>
        <p:spPr>
          <a:xfrm>
            <a:off x="443400" y="1053487"/>
            <a:ext cx="5503464" cy="4634823"/>
          </a:xfrm>
          <a:prstGeom prst="rect">
            <a:avLst/>
          </a:prstGeom>
          <a:noFill/>
          <a:ln cap="flat" cmpd="sng" w="9525">
            <a:solidFill>
              <a:srgbClr val="35333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21" name="Google Shape;321;p36"/>
          <p:cNvPicPr preferRelativeResize="0"/>
          <p:nvPr/>
        </p:nvPicPr>
        <p:blipFill rotWithShape="1">
          <a:blip r:embed="rId4">
            <a:alphaModFix/>
          </a:blip>
          <a:srcRect b="0" l="0" r="32966" t="0"/>
          <a:stretch/>
        </p:blipFill>
        <p:spPr>
          <a:xfrm>
            <a:off x="6286350" y="1630188"/>
            <a:ext cx="5846475" cy="3481425"/>
          </a:xfrm>
          <a:prstGeom prst="rect">
            <a:avLst/>
          </a:prstGeom>
          <a:noFill/>
          <a:ln cap="flat" cmpd="sng" w="9525">
            <a:solidFill>
              <a:srgbClr val="35333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2" name="Google Shape;322;p36"/>
          <p:cNvSpPr txBox="1"/>
          <p:nvPr/>
        </p:nvSpPr>
        <p:spPr>
          <a:xfrm>
            <a:off x="2790625" y="528450"/>
            <a:ext cx="179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Start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23" name="Google Shape;323;p36"/>
          <p:cNvSpPr txBox="1"/>
          <p:nvPr/>
        </p:nvSpPr>
        <p:spPr>
          <a:xfrm>
            <a:off x="7492950" y="528450"/>
            <a:ext cx="179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Finish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24" name="Google Shape;324;p36"/>
          <p:cNvSpPr/>
          <p:nvPr/>
        </p:nvSpPr>
        <p:spPr>
          <a:xfrm>
            <a:off x="4924500" y="3069100"/>
            <a:ext cx="1936800" cy="60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79ED2"/>
          </a:solidFill>
          <a:ln cap="flat" cmpd="sng" w="9525">
            <a:solidFill>
              <a:srgbClr val="3533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ulish Medium"/>
                <a:ea typeface="Mulish Medium"/>
                <a:cs typeface="Mulish Medium"/>
                <a:sym typeface="Mulish Medium"/>
              </a:rPr>
              <a:t>This session</a:t>
            </a:r>
            <a:endParaRPr>
              <a:solidFill>
                <a:srgbClr val="FFFFFF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/>
          <p:nvPr/>
        </p:nvSpPr>
        <p:spPr>
          <a:xfrm>
            <a:off x="7109675" y="671125"/>
            <a:ext cx="4498500" cy="515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0" name="Google Shape;330;p37"/>
          <p:cNvSpPr txBox="1"/>
          <p:nvPr>
            <p:ph type="title"/>
          </p:nvPr>
        </p:nvSpPr>
        <p:spPr>
          <a:xfrm>
            <a:off x="441449" y="396576"/>
            <a:ext cx="10653000" cy="119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Tangible Takeaways:</a:t>
            </a:r>
            <a:endParaRPr/>
          </a:p>
        </p:txBody>
      </p:sp>
      <p:sp>
        <p:nvSpPr>
          <p:cNvPr id="331" name="Google Shape;331;p37"/>
          <p:cNvSpPr txBox="1"/>
          <p:nvPr>
            <p:ph idx="1" type="body"/>
          </p:nvPr>
        </p:nvSpPr>
        <p:spPr>
          <a:xfrm>
            <a:off x="786475" y="1457575"/>
            <a:ext cx="5935200" cy="405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30861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4285"/>
              <a:buAutoNum type="arabicPeriod"/>
            </a:pPr>
            <a:r>
              <a:rPr lang="en-US"/>
              <a:t>Determine goal (KPIs)</a:t>
            </a:r>
            <a:endParaRPr/>
          </a:p>
          <a:p>
            <a:pPr indent="-30861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/>
              <a:t>Centralize data (one workbook, many tabs)</a:t>
            </a:r>
            <a:endParaRPr/>
          </a:p>
          <a:p>
            <a:pPr indent="-30861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/>
              <a:t>Organize spreadsheet</a:t>
            </a:r>
            <a:endParaRPr/>
          </a:p>
          <a:p>
            <a:pPr indent="-30861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/>
              <a:t>Recognize formula parts</a:t>
            </a:r>
            <a:endParaRPr/>
          </a:p>
          <a:p>
            <a:pPr indent="-30861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/>
              <a:t>Pivot table</a:t>
            </a:r>
            <a:endParaRPr/>
          </a:p>
          <a:p>
            <a:pPr indent="-30861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/>
              <a:t>Charts</a:t>
            </a:r>
            <a:endParaRPr/>
          </a:p>
          <a:p>
            <a:pPr indent="-30861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en-US"/>
              <a:t>Slicers</a:t>
            </a:r>
            <a:endParaRPr/>
          </a:p>
        </p:txBody>
      </p:sp>
      <p:pic>
        <p:nvPicPr>
          <p:cNvPr descr="File:Microsoft-excel.png - Wikimedia Commons" id="332" name="Google Shape;332;p37"/>
          <p:cNvPicPr preferRelativeResize="0"/>
          <p:nvPr/>
        </p:nvPicPr>
        <p:blipFill rotWithShape="1">
          <a:blip r:embed="rId3">
            <a:alphaModFix/>
          </a:blip>
          <a:srcRect b="0" l="13493" r="16877" t="0"/>
          <a:stretch/>
        </p:blipFill>
        <p:spPr>
          <a:xfrm>
            <a:off x="7497650" y="869725"/>
            <a:ext cx="3596800" cy="189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Google-sheets.png - Wikimedia Commons" id="333" name="Google Shape;333;p37"/>
          <p:cNvPicPr preferRelativeResize="0"/>
          <p:nvPr/>
        </p:nvPicPr>
        <p:blipFill rotWithShape="1">
          <a:blip r:embed="rId4">
            <a:alphaModFix/>
          </a:blip>
          <a:srcRect b="0" l="18446" r="17257" t="0"/>
          <a:stretch/>
        </p:blipFill>
        <p:spPr>
          <a:xfrm>
            <a:off x="7650050" y="2916200"/>
            <a:ext cx="3303175" cy="27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1377949" y="365126"/>
            <a:ext cx="10653000" cy="119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A little about us…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77949" y="1825625"/>
            <a:ext cx="10653000" cy="392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Joe Ali											  Marcie Glad</a:t>
            </a:r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925" y="2286000"/>
            <a:ext cx="2663650" cy="26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 rotWithShape="1">
          <a:blip r:embed="rId4">
            <a:alphaModFix/>
          </a:blip>
          <a:srcRect b="54704" l="13504" r="10288" t="1817"/>
          <a:stretch/>
        </p:blipFill>
        <p:spPr>
          <a:xfrm>
            <a:off x="1377950" y="2521290"/>
            <a:ext cx="2663650" cy="2193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/>
        </p:nvSpPr>
        <p:spPr>
          <a:xfrm>
            <a:off x="1904175" y="2302050"/>
            <a:ext cx="6877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Learning Outcomes &amp; Goals</a:t>
            </a:r>
            <a:endParaRPr b="1" sz="5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54" name="Google Shape;54;p12"/>
          <p:cNvSpPr txBox="1"/>
          <p:nvPr/>
        </p:nvSpPr>
        <p:spPr>
          <a:xfrm>
            <a:off x="1849850" y="3473425"/>
            <a:ext cx="4204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53334"/>
                </a:solidFill>
                <a:latin typeface="Mulish Medium"/>
                <a:ea typeface="Mulish Medium"/>
                <a:cs typeface="Mulish Medium"/>
                <a:sym typeface="Mulish Medium"/>
              </a:rPr>
              <a:t>Key Performance Indicators</a:t>
            </a:r>
            <a:endParaRPr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55" name="Google Shape;55;p12"/>
          <p:cNvSpPr txBox="1"/>
          <p:nvPr/>
        </p:nvSpPr>
        <p:spPr>
          <a:xfrm>
            <a:off x="1849850" y="1159350"/>
            <a:ext cx="17025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D1485"/>
                </a:solidFill>
                <a:latin typeface="Fjalla One"/>
                <a:ea typeface="Fjalla One"/>
                <a:cs typeface="Fjalla One"/>
                <a:sym typeface="Fjalla One"/>
              </a:rPr>
              <a:t>01</a:t>
            </a:r>
            <a:endParaRPr sz="6000">
              <a:solidFill>
                <a:srgbClr val="FD1485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grpSp>
        <p:nvGrpSpPr>
          <p:cNvPr id="56" name="Google Shape;56;p12"/>
          <p:cNvGrpSpPr/>
          <p:nvPr/>
        </p:nvGrpSpPr>
        <p:grpSpPr>
          <a:xfrm>
            <a:off x="1384412" y="3727175"/>
            <a:ext cx="709065" cy="601645"/>
            <a:chOff x="8076238" y="467775"/>
            <a:chExt cx="709065" cy="601645"/>
          </a:xfrm>
        </p:grpSpPr>
        <p:sp>
          <p:nvSpPr>
            <p:cNvPr id="57" name="Google Shape;57;p12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59" name="Google Shape;59;p12"/>
            <p:cNvCxnSpPr>
              <a:stCxn id="57" idx="2"/>
              <a:endCxn id="58" idx="1"/>
            </p:cNvCxnSpPr>
            <p:nvPr/>
          </p:nvCxnSpPr>
          <p:spPr>
            <a:xfrm flipH="1" rot="-5400000">
              <a:off x="8154838" y="470625"/>
              <a:ext cx="522900" cy="622200"/>
            </a:xfrm>
            <a:prstGeom prst="curvedConnector2">
              <a:avLst/>
            </a:prstGeom>
            <a:noFill/>
            <a:ln cap="flat" cmpd="sng" w="19050">
              <a:solidFill>
                <a:srgbClr val="079ED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" name="Google Shape;60;p12"/>
          <p:cNvCxnSpPr/>
          <p:nvPr/>
        </p:nvCxnSpPr>
        <p:spPr>
          <a:xfrm>
            <a:off x="1849850" y="3279600"/>
            <a:ext cx="7313100" cy="0"/>
          </a:xfrm>
          <a:prstGeom prst="straightConnector1">
            <a:avLst/>
          </a:prstGeom>
          <a:noFill/>
          <a:ln cap="flat" cmpd="sng" w="9525">
            <a:solidFill>
              <a:srgbClr val="35333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1" name="Google Shape;61;p12"/>
          <p:cNvGrpSpPr/>
          <p:nvPr/>
        </p:nvGrpSpPr>
        <p:grpSpPr>
          <a:xfrm rot="10800000">
            <a:off x="6176063" y="1012175"/>
            <a:ext cx="709065" cy="601645"/>
            <a:chOff x="8076238" y="467775"/>
            <a:chExt cx="709065" cy="601645"/>
          </a:xfrm>
        </p:grpSpPr>
        <p:sp>
          <p:nvSpPr>
            <p:cNvPr id="62" name="Google Shape;62;p12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cap="flat" cmpd="sng" w="9525">
              <a:solidFill>
                <a:srgbClr val="FD14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64" name="Google Shape;64;p12"/>
            <p:cNvCxnSpPr>
              <a:stCxn id="62" idx="2"/>
              <a:endCxn id="63" idx="1"/>
            </p:cNvCxnSpPr>
            <p:nvPr/>
          </p:nvCxnSpPr>
          <p:spPr>
            <a:xfrm flipH="1" rot="-5400000">
              <a:off x="8154838" y="470625"/>
              <a:ext cx="522900" cy="622200"/>
            </a:xfrm>
            <a:prstGeom prst="curvedConnector2">
              <a:avLst/>
            </a:prstGeom>
            <a:noFill/>
            <a:ln cap="flat" cmpd="sng" w="19050">
              <a:solidFill>
                <a:srgbClr val="079ED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3"/>
          <p:cNvGrpSpPr/>
          <p:nvPr/>
        </p:nvGrpSpPr>
        <p:grpSpPr>
          <a:xfrm>
            <a:off x="4271161" y="828271"/>
            <a:ext cx="4367930" cy="4554949"/>
            <a:chOff x="5830645" y="1267368"/>
            <a:chExt cx="530340" cy="553040"/>
          </a:xfrm>
        </p:grpSpPr>
        <p:sp>
          <p:nvSpPr>
            <p:cNvPr id="70" name="Google Shape;70;p13"/>
            <p:cNvSpPr/>
            <p:nvPr/>
          </p:nvSpPr>
          <p:spPr>
            <a:xfrm>
              <a:off x="5994669" y="1442730"/>
              <a:ext cx="202317" cy="202342"/>
            </a:xfrm>
            <a:custGeom>
              <a:rect b="b" l="l" r="r" t="t"/>
              <a:pathLst>
                <a:path extrusionOk="0" h="7942" w="7941">
                  <a:moveTo>
                    <a:pt x="3971" y="319"/>
                  </a:moveTo>
                  <a:cubicBezTo>
                    <a:pt x="5984" y="319"/>
                    <a:pt x="7623" y="1957"/>
                    <a:pt x="7623" y="3971"/>
                  </a:cubicBezTo>
                  <a:cubicBezTo>
                    <a:pt x="7623" y="5984"/>
                    <a:pt x="5985" y="7624"/>
                    <a:pt x="3971" y="7624"/>
                  </a:cubicBezTo>
                  <a:cubicBezTo>
                    <a:pt x="1956" y="7624"/>
                    <a:pt x="318" y="5984"/>
                    <a:pt x="318" y="3971"/>
                  </a:cubicBezTo>
                  <a:cubicBezTo>
                    <a:pt x="318" y="1957"/>
                    <a:pt x="1956" y="319"/>
                    <a:pt x="3971" y="319"/>
                  </a:cubicBezTo>
                  <a:close/>
                  <a:moveTo>
                    <a:pt x="3971" y="0"/>
                  </a:moveTo>
                  <a:cubicBezTo>
                    <a:pt x="1782" y="0"/>
                    <a:pt x="1" y="1782"/>
                    <a:pt x="1" y="3971"/>
                  </a:cubicBezTo>
                  <a:cubicBezTo>
                    <a:pt x="1" y="6159"/>
                    <a:pt x="1782" y="7941"/>
                    <a:pt x="3971" y="7941"/>
                  </a:cubicBezTo>
                  <a:cubicBezTo>
                    <a:pt x="6160" y="7941"/>
                    <a:pt x="7940" y="6159"/>
                    <a:pt x="7940" y="3971"/>
                  </a:cubicBezTo>
                  <a:cubicBezTo>
                    <a:pt x="7940" y="1782"/>
                    <a:pt x="6160" y="0"/>
                    <a:pt x="397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" name="Google Shape;71;p13"/>
            <p:cNvGrpSpPr/>
            <p:nvPr/>
          </p:nvGrpSpPr>
          <p:grpSpPr>
            <a:xfrm>
              <a:off x="5830645" y="1267368"/>
              <a:ext cx="259743" cy="269909"/>
              <a:chOff x="5830645" y="1267368"/>
              <a:chExt cx="259743" cy="269909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5830645" y="1304897"/>
                <a:ext cx="259743" cy="232380"/>
              </a:xfrm>
              <a:custGeom>
                <a:rect b="b" l="l" r="r" t="t"/>
                <a:pathLst>
                  <a:path extrusionOk="0" h="9121" w="10195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Investment of Time is OK!</a:t>
                </a:r>
                <a:endParaRPr>
                  <a:solidFill>
                    <a:srgbClr val="FFFFF1"/>
                  </a:solidFill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5922950" y="1267368"/>
                <a:ext cx="75057" cy="75057"/>
              </a:xfrm>
              <a:custGeom>
                <a:rect b="b" l="l" r="r" t="t"/>
                <a:pathLst>
                  <a:path extrusionOk="0" h="2946" w="2946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1</a:t>
                </a:r>
                <a:endParaRPr>
                  <a:solidFill>
                    <a:srgbClr val="FFFFF1"/>
                  </a:solidFill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6101293" y="1267368"/>
              <a:ext cx="259692" cy="269909"/>
              <a:chOff x="6101293" y="1267368"/>
              <a:chExt cx="259692" cy="269909"/>
            </a:xfrm>
          </p:grpSpPr>
          <p:sp>
            <p:nvSpPr>
              <p:cNvPr id="75" name="Google Shape;75;p13"/>
              <p:cNvSpPr/>
              <p:nvPr/>
            </p:nvSpPr>
            <p:spPr>
              <a:xfrm>
                <a:off x="6101293" y="1304897"/>
                <a:ext cx="259692" cy="232380"/>
              </a:xfrm>
              <a:custGeom>
                <a:rect b="b" l="l" r="r" t="t"/>
                <a:pathLst>
                  <a:path extrusionOk="0" h="9121" w="10193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Understanding Where to Start</a:t>
                </a:r>
                <a:endParaRPr>
                  <a:solidFill>
                    <a:srgbClr val="FFFFF1"/>
                  </a:solidFill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6193623" y="1267368"/>
                <a:ext cx="75031" cy="75057"/>
              </a:xfrm>
              <a:custGeom>
                <a:rect b="b" l="l" r="r" t="t"/>
                <a:pathLst>
                  <a:path extrusionOk="0" h="2946" w="2945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2</a:t>
                </a:r>
                <a:endParaRPr>
                  <a:solidFill>
                    <a:srgbClr val="FFFFF1"/>
                  </a:solidFill>
                </a:endParaRPr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5830645" y="1550500"/>
              <a:ext cx="259692" cy="269909"/>
              <a:chOff x="5830645" y="1550500"/>
              <a:chExt cx="259692" cy="269909"/>
            </a:xfrm>
          </p:grpSpPr>
          <p:sp>
            <p:nvSpPr>
              <p:cNvPr id="78" name="Google Shape;78;p13"/>
              <p:cNvSpPr/>
              <p:nvPr/>
            </p:nvSpPr>
            <p:spPr>
              <a:xfrm>
                <a:off x="5830645" y="1550500"/>
                <a:ext cx="259692" cy="232406"/>
              </a:xfrm>
              <a:custGeom>
                <a:rect b="b" l="l" r="r" t="t"/>
                <a:pathLst>
                  <a:path extrusionOk="0" h="9122" w="10193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Equipped to Centralize and Organize</a:t>
                </a:r>
                <a:endParaRPr>
                  <a:solidFill>
                    <a:srgbClr val="FFFFF1"/>
                  </a:solidFill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5922950" y="1745352"/>
                <a:ext cx="75057" cy="75057"/>
              </a:xfrm>
              <a:custGeom>
                <a:rect b="b" l="l" r="r" t="t"/>
                <a:pathLst>
                  <a:path extrusionOk="0" h="2946" w="2946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3</a:t>
                </a:r>
                <a:endParaRPr>
                  <a:solidFill>
                    <a:srgbClr val="FFFFF1"/>
                  </a:solidFill>
                </a:endParaRPr>
              </a:p>
            </p:txBody>
          </p:sp>
        </p:grpSp>
        <p:grpSp>
          <p:nvGrpSpPr>
            <p:cNvPr id="80" name="Google Shape;80;p13"/>
            <p:cNvGrpSpPr/>
            <p:nvPr/>
          </p:nvGrpSpPr>
          <p:grpSpPr>
            <a:xfrm>
              <a:off x="6101293" y="1550500"/>
              <a:ext cx="259692" cy="269909"/>
              <a:chOff x="6101293" y="1550500"/>
              <a:chExt cx="259692" cy="269909"/>
            </a:xfrm>
          </p:grpSpPr>
          <p:sp>
            <p:nvSpPr>
              <p:cNvPr id="81" name="Google Shape;81;p13"/>
              <p:cNvSpPr/>
              <p:nvPr/>
            </p:nvSpPr>
            <p:spPr>
              <a:xfrm>
                <a:off x="6101293" y="1550500"/>
                <a:ext cx="259692" cy="232406"/>
              </a:xfrm>
              <a:custGeom>
                <a:rect b="b" l="l" r="r" t="t"/>
                <a:pathLst>
                  <a:path extrusionOk="0" h="9122" w="10193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Spark Curiosity</a:t>
                </a:r>
                <a:endParaRPr>
                  <a:solidFill>
                    <a:srgbClr val="FFFFF1"/>
                  </a:solidFill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6193623" y="1745352"/>
                <a:ext cx="75031" cy="75057"/>
              </a:xfrm>
              <a:custGeom>
                <a:rect b="b" l="l" r="r" t="t"/>
                <a:pathLst>
                  <a:path extrusionOk="0" h="2946" w="2945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1"/>
                    </a:solidFill>
                    <a:latin typeface="Fjalla One"/>
                    <a:ea typeface="Fjalla One"/>
                    <a:cs typeface="Fjalla One"/>
                    <a:sym typeface="Fjalla One"/>
                  </a:rPr>
                  <a:t>4</a:t>
                </a:r>
                <a:endParaRPr>
                  <a:solidFill>
                    <a:srgbClr val="FFFFF1"/>
                  </a:solidFill>
                </a:endParaRPr>
              </a:p>
            </p:txBody>
          </p:sp>
        </p:grpSp>
      </p:grpSp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b="16491" l="9633" r="8660" t="4413"/>
          <a:stretch/>
        </p:blipFill>
        <p:spPr>
          <a:xfrm>
            <a:off x="5958350" y="2624812"/>
            <a:ext cx="993550" cy="9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 flipH="1">
            <a:off x="6995000" y="3200275"/>
            <a:ext cx="2072100" cy="76800"/>
          </a:xfrm>
          <a:prstGeom prst="rect">
            <a:avLst/>
          </a:prstGeom>
          <a:solidFill>
            <a:srgbClr val="FD14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5548525" y="821825"/>
            <a:ext cx="148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P</a:t>
            </a:r>
            <a:r>
              <a:rPr b="1" i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rocess</a:t>
            </a:r>
            <a:endParaRPr b="1" i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90" name="Google Shape;90;p14"/>
          <p:cNvSpPr/>
          <p:nvPr/>
        </p:nvSpPr>
        <p:spPr>
          <a:xfrm flipH="1">
            <a:off x="5305331" y="3200275"/>
            <a:ext cx="1833900" cy="76800"/>
          </a:xfrm>
          <a:prstGeom prst="rect">
            <a:avLst/>
          </a:prstGeom>
          <a:solidFill>
            <a:srgbClr val="079E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 flipH="1">
            <a:off x="3268641" y="3200275"/>
            <a:ext cx="2072100" cy="76800"/>
          </a:xfrm>
          <a:prstGeom prst="rect">
            <a:avLst/>
          </a:prstGeom>
          <a:solidFill>
            <a:srgbClr val="FFB9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 flipH="1">
            <a:off x="1671775" y="2489700"/>
            <a:ext cx="15573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Joe’s Needs</a:t>
            </a:r>
            <a:endParaRPr b="1" sz="2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3648100" y="2489238"/>
            <a:ext cx="14346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Clean Up</a:t>
            </a:r>
            <a:endParaRPr b="1" sz="16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5450575" y="2526613"/>
            <a:ext cx="14346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Organize + Explore</a:t>
            </a:r>
            <a:endParaRPr b="1" sz="16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7253051" y="2489238"/>
            <a:ext cx="14346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Visuals</a:t>
            </a:r>
            <a:endParaRPr b="1" sz="16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cxnSp>
        <p:nvCxnSpPr>
          <p:cNvPr id="96" name="Google Shape;96;p14"/>
          <p:cNvCxnSpPr/>
          <p:nvPr/>
        </p:nvCxnSpPr>
        <p:spPr>
          <a:xfrm>
            <a:off x="3268650" y="2034775"/>
            <a:ext cx="0" cy="2247900"/>
          </a:xfrm>
          <a:prstGeom prst="straightConnector1">
            <a:avLst/>
          </a:prstGeom>
          <a:noFill/>
          <a:ln cap="flat" cmpd="sng" w="9525">
            <a:solidFill>
              <a:srgbClr val="3533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4"/>
          <p:cNvCxnSpPr/>
          <p:nvPr/>
        </p:nvCxnSpPr>
        <p:spPr>
          <a:xfrm>
            <a:off x="9067100" y="2034775"/>
            <a:ext cx="0" cy="2247900"/>
          </a:xfrm>
          <a:prstGeom prst="straightConnector1">
            <a:avLst/>
          </a:prstGeom>
          <a:noFill/>
          <a:ln cap="flat" cmpd="sng" w="9525">
            <a:solidFill>
              <a:srgbClr val="35333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4"/>
          <p:cNvSpPr/>
          <p:nvPr/>
        </p:nvSpPr>
        <p:spPr>
          <a:xfrm flipH="1">
            <a:off x="9067100" y="2489700"/>
            <a:ext cx="15573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Presentation To The Board</a:t>
            </a:r>
            <a:endParaRPr b="1" sz="2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 flipH="1">
            <a:off x="6995000" y="3200275"/>
            <a:ext cx="2072100" cy="76800"/>
          </a:xfrm>
          <a:prstGeom prst="rect">
            <a:avLst/>
          </a:prstGeom>
          <a:solidFill>
            <a:srgbClr val="FD14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5548525" y="821825"/>
            <a:ext cx="148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Product</a:t>
            </a:r>
            <a:endParaRPr b="1" i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05" name="Google Shape;105;p15"/>
          <p:cNvSpPr/>
          <p:nvPr/>
        </p:nvSpPr>
        <p:spPr>
          <a:xfrm flipH="1">
            <a:off x="5305331" y="3200275"/>
            <a:ext cx="1833900" cy="76800"/>
          </a:xfrm>
          <a:prstGeom prst="rect">
            <a:avLst/>
          </a:prstGeom>
          <a:solidFill>
            <a:srgbClr val="079E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 flipH="1">
            <a:off x="3268641" y="3200275"/>
            <a:ext cx="2072100" cy="76800"/>
          </a:xfrm>
          <a:prstGeom prst="rect">
            <a:avLst/>
          </a:prstGeom>
          <a:solidFill>
            <a:srgbClr val="FFB9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 flipH="1">
            <a:off x="1671775" y="2489700"/>
            <a:ext cx="15573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Joe’s Needs</a:t>
            </a:r>
            <a:endParaRPr b="1" sz="2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3648100" y="2489238"/>
            <a:ext cx="14346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Naming Conventions</a:t>
            </a:r>
            <a:endParaRPr b="1" sz="16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5450575" y="2526613"/>
            <a:ext cx="14346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Build for Registration</a:t>
            </a:r>
            <a:endParaRPr b="1" sz="16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7253051" y="2489238"/>
            <a:ext cx="14346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Continuity with Registration + Reporting</a:t>
            </a:r>
            <a:endParaRPr b="1" sz="16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cxnSp>
        <p:nvCxnSpPr>
          <p:cNvPr id="111" name="Google Shape;111;p15"/>
          <p:cNvCxnSpPr/>
          <p:nvPr/>
        </p:nvCxnSpPr>
        <p:spPr>
          <a:xfrm>
            <a:off x="3268650" y="2034775"/>
            <a:ext cx="0" cy="2247900"/>
          </a:xfrm>
          <a:prstGeom prst="straightConnector1">
            <a:avLst/>
          </a:prstGeom>
          <a:noFill/>
          <a:ln cap="flat" cmpd="sng" w="9525">
            <a:solidFill>
              <a:srgbClr val="3533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5"/>
          <p:cNvCxnSpPr/>
          <p:nvPr/>
        </p:nvCxnSpPr>
        <p:spPr>
          <a:xfrm>
            <a:off x="9067100" y="2034775"/>
            <a:ext cx="0" cy="2247900"/>
          </a:xfrm>
          <a:prstGeom prst="straightConnector1">
            <a:avLst/>
          </a:prstGeom>
          <a:noFill/>
          <a:ln cap="flat" cmpd="sng" w="9525">
            <a:solidFill>
              <a:srgbClr val="35333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5"/>
          <p:cNvSpPr/>
          <p:nvPr/>
        </p:nvSpPr>
        <p:spPr>
          <a:xfrm flipH="1">
            <a:off x="9067100" y="2489700"/>
            <a:ext cx="15573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Clear Vision</a:t>
            </a:r>
            <a:endParaRPr b="1" sz="2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2675550" y="11451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Help My Spreadsheets + Joe’s Primary Focus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2904281" y="4010949"/>
            <a:ext cx="2305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53334"/>
                </a:solidFill>
                <a:latin typeface="Mulish Medium"/>
                <a:ea typeface="Mulish Medium"/>
                <a:cs typeface="Mulish Medium"/>
                <a:sym typeface="Mulish Medium"/>
              </a:rPr>
              <a:t>Titles not organized</a:t>
            </a:r>
            <a:endParaRPr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346221" y="4010949"/>
            <a:ext cx="2305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53334"/>
                </a:solidFill>
                <a:latin typeface="Mulish Medium"/>
                <a:ea typeface="Mulish Medium"/>
                <a:cs typeface="Mulish Medium"/>
                <a:sym typeface="Mulish Medium"/>
              </a:rPr>
              <a:t>Efficiency</a:t>
            </a:r>
            <a:endParaRPr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7845319" y="4010949"/>
            <a:ext cx="2305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53334"/>
                </a:solidFill>
                <a:latin typeface="Mulish Medium"/>
                <a:ea typeface="Mulish Medium"/>
                <a:cs typeface="Mulish Medium"/>
                <a:sym typeface="Mulish Medium"/>
              </a:rPr>
              <a:t>Quick Toggle</a:t>
            </a:r>
            <a:endParaRPr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3040731" y="3700400"/>
            <a:ext cx="23055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Organize Data	</a:t>
            </a:r>
            <a:endParaRPr b="1" sz="2000" u="sng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5346222" y="3700400"/>
            <a:ext cx="23055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Pivot Tables</a:t>
            </a:r>
            <a:endParaRPr b="1" sz="2000" u="sng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7845319" y="3700400"/>
            <a:ext cx="23055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Graphs + Slicers</a:t>
            </a:r>
            <a:endParaRPr b="1" sz="2000" u="sng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b="16492" l="10212" r="6689" t="0"/>
          <a:stretch/>
        </p:blipFill>
        <p:spPr>
          <a:xfrm>
            <a:off x="8179537" y="2008600"/>
            <a:ext cx="1394225" cy="14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 b="16492" l="0" r="4131" t="0"/>
          <a:stretch/>
        </p:blipFill>
        <p:spPr>
          <a:xfrm>
            <a:off x="5694750" y="2008600"/>
            <a:ext cx="1608425" cy="14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5">
            <a:alphaModFix/>
          </a:blip>
          <a:srcRect b="16492" l="0" r="9239" t="0"/>
          <a:stretch/>
        </p:blipFill>
        <p:spPr>
          <a:xfrm>
            <a:off x="3295663" y="2008600"/>
            <a:ext cx="1522726" cy="14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/>
        </p:nvSpPr>
        <p:spPr>
          <a:xfrm>
            <a:off x="2778875" y="1012460"/>
            <a:ext cx="3716100" cy="176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53334"/>
                </a:solidFill>
                <a:latin typeface="Fjalla One"/>
                <a:ea typeface="Fjalla One"/>
                <a:cs typeface="Fjalla One"/>
                <a:sym typeface="Fjalla One"/>
              </a:rPr>
              <a:t>What does your CRM do for you?</a:t>
            </a:r>
            <a:endParaRPr b="1" sz="3000">
              <a:solidFill>
                <a:srgbClr val="35333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2778875" y="3161419"/>
            <a:ext cx="3716100" cy="20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53334"/>
                </a:solidFill>
                <a:latin typeface="Mulish Medium"/>
                <a:ea typeface="Mulish Medium"/>
                <a:cs typeface="Mulish Medium"/>
                <a:sym typeface="Mulish Medium"/>
              </a:rPr>
              <a:t>How is your data pulled?</a:t>
            </a:r>
            <a:endParaRPr b="1"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53334"/>
                </a:solidFill>
                <a:latin typeface="Mulish Medium"/>
                <a:ea typeface="Mulish Medium"/>
                <a:cs typeface="Mulish Medium"/>
                <a:sym typeface="Mulish Medium"/>
              </a:rPr>
              <a:t>Do you build backwards?</a:t>
            </a:r>
            <a:endParaRPr b="1"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53334"/>
                </a:solidFill>
                <a:latin typeface="Mulish Medium"/>
                <a:ea typeface="Mulish Medium"/>
                <a:cs typeface="Mulish Medium"/>
                <a:sym typeface="Mulish Medium"/>
              </a:rPr>
              <a:t>Can you work with support team?</a:t>
            </a:r>
            <a:endParaRPr b="1"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53334"/>
                </a:solidFill>
                <a:latin typeface="Mulish Medium"/>
                <a:ea typeface="Mulish Medium"/>
                <a:cs typeface="Mulish Medium"/>
                <a:sym typeface="Mulish Medium"/>
              </a:rPr>
              <a:t>What else?</a:t>
            </a:r>
            <a:endParaRPr b="1">
              <a:solidFill>
                <a:srgbClr val="353334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pic>
        <p:nvPicPr>
          <p:cNvPr id="134" name="Google Shape;134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610" r="11602" t="0"/>
          <a:stretch/>
        </p:blipFill>
        <p:spPr>
          <a:xfrm>
            <a:off x="7529345" y="835350"/>
            <a:ext cx="3273600" cy="42633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cxnSp>
        <p:nvCxnSpPr>
          <p:cNvPr id="135" name="Google Shape;135;p17"/>
          <p:cNvCxnSpPr/>
          <p:nvPr/>
        </p:nvCxnSpPr>
        <p:spPr>
          <a:xfrm>
            <a:off x="1456375" y="2967021"/>
            <a:ext cx="5260800" cy="0"/>
          </a:xfrm>
          <a:prstGeom prst="straightConnector1">
            <a:avLst/>
          </a:prstGeom>
          <a:noFill/>
          <a:ln cap="flat" cmpd="sng" w="9525">
            <a:solidFill>
              <a:srgbClr val="35333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6" name="Google Shape;136;p17"/>
          <p:cNvGrpSpPr/>
          <p:nvPr/>
        </p:nvGrpSpPr>
        <p:grpSpPr>
          <a:xfrm>
            <a:off x="6634021" y="4319820"/>
            <a:ext cx="1997186" cy="966687"/>
            <a:chOff x="-599287" y="2320750"/>
            <a:chExt cx="1698288" cy="822013"/>
          </a:xfrm>
        </p:grpSpPr>
        <p:sp>
          <p:nvSpPr>
            <p:cNvPr id="137" name="Google Shape;137;p17"/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fmla="val 50000" name="adj"/>
              </a:avLst>
            </a:prstGeom>
            <a:solidFill>
              <a:srgbClr val="079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-599287" y="2761763"/>
              <a:ext cx="1505400" cy="381000"/>
            </a:xfrm>
            <a:prstGeom prst="roundRect">
              <a:avLst>
                <a:gd fmla="val 50000" name="adj"/>
              </a:avLst>
            </a:prstGeom>
            <a:solidFill>
              <a:srgbClr val="FD14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