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2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>
        <p:scale>
          <a:sx n="99" d="100"/>
          <a:sy n="99" d="100"/>
        </p:scale>
        <p:origin x="144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B3359-8FA6-4FBF-BE18-05FE5E01E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400" y="931783"/>
            <a:ext cx="10452100" cy="23702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3B42A-6ED3-400D-861F-67AD3AE1C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400" y="3429000"/>
            <a:ext cx="10452100" cy="164370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2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A9A5-775E-421D-868C-692656D2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949" y="365126"/>
            <a:ext cx="10652941" cy="11945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70D23-8B64-48F3-9413-1B7A22306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949" y="1825625"/>
            <a:ext cx="10652941" cy="3921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138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15FF-85A7-49C7-A632-AC90A1E7E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650" y="1098433"/>
            <a:ext cx="10532836" cy="28004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4F206-2443-4195-98F7-EF6DDE1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650" y="3978158"/>
            <a:ext cx="10532836" cy="14726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875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48BA8-1D61-426E-A9D5-1013AC78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365125"/>
            <a:ext cx="1068650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AAF66-F444-4475-9D18-EB51546D9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700" y="1690688"/>
            <a:ext cx="63933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6ACC0-1263-48F2-8019-FEBCC2B6E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09700" y="2514600"/>
            <a:ext cx="6393315" cy="3232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4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C4C38-B1D9-4B80-8459-C8F0D888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350" y="365125"/>
            <a:ext cx="982345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6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43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A0D46-8B24-4571-8771-40C2A9E6C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599" y="397011"/>
            <a:ext cx="5027477" cy="74598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1B8F6-EE0B-4362-A1FC-028F6DEA5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82096" y="202474"/>
            <a:ext cx="5209903" cy="56063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B7CB5-0703-4996-9115-B09B69B35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25599" y="1390650"/>
            <a:ext cx="5027477" cy="44181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9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7266F5-57B6-4514-9C67-1AE9C6FC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0" y="409575"/>
            <a:ext cx="9931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8C621-366C-4F59-8704-AB910F6D3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4800" y="1870075"/>
            <a:ext cx="9931400" cy="3820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674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3E7F8-AF8A-4F31-B803-03CB583AD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5618"/>
            <a:ext cx="12192000" cy="2199044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rtl="0"/>
            <a:br>
              <a:rPr lang="en-US" sz="4000" b="1" i="0" u="none" strike="noStrike" dirty="0">
                <a:effectLst/>
                <a:latin typeface="Roboto" panose="02000000000000000000" pitchFamily="2" charset="0"/>
              </a:rPr>
            </a:br>
            <a:r>
              <a:rPr lang="en-US" sz="4900" b="1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Facilities, Auxiliary, and Safety </a:t>
            </a:r>
            <a:br>
              <a:rPr lang="en-US" sz="4900" b="0" dirty="0">
                <a:solidFill>
                  <a:schemeClr val="bg1"/>
                </a:solidFill>
                <a:effectLst/>
              </a:rPr>
            </a:br>
            <a:r>
              <a:rPr lang="en-US" sz="4900" b="1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The Perfect Triangle</a:t>
            </a:r>
            <a:br>
              <a:rPr lang="en-US" b="0" dirty="0">
                <a:effectLst/>
              </a:rPr>
            </a:br>
            <a:endParaRPr lang="en-US" dirty="0">
              <a:latin typeface="Panton" panose="00000500000000000000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6812C-4D21-4A42-96D0-DC8A6EDE6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1792" y="2836572"/>
            <a:ext cx="10452100" cy="1643707"/>
          </a:xfrm>
        </p:spPr>
        <p:txBody>
          <a:bodyPr>
            <a:noAutofit/>
          </a:bodyPr>
          <a:lstStyle/>
          <a:p>
            <a:endParaRPr lang="en-US" sz="3600" b="0" i="0" u="none" strike="noStrike" dirty="0">
              <a:effectLst/>
              <a:latin typeface="Roboto" panose="02000000000000000000" pitchFamily="2" charset="0"/>
            </a:endParaRPr>
          </a:p>
          <a:p>
            <a:r>
              <a:rPr lang="en-US" sz="3600" b="0" i="0" u="none" strike="noStrike" dirty="0">
                <a:effectLst/>
                <a:latin typeface="Roboto" panose="02000000000000000000" pitchFamily="2" charset="0"/>
              </a:rPr>
              <a:t>"Collaboration for Success: Operations, Auxiliary, and Safety Teams </a:t>
            </a:r>
          </a:p>
          <a:p>
            <a:r>
              <a:rPr lang="en-US" sz="3600" b="0" i="0" u="none" strike="noStrike" dirty="0">
                <a:effectLst/>
                <a:latin typeface="Roboto" panose="02000000000000000000" pitchFamily="2" charset="0"/>
              </a:rPr>
              <a:t>in a 3K-12 Schools"</a:t>
            </a:r>
            <a:endParaRPr lang="en-US" sz="3600" dirty="0">
              <a:latin typeface="Lor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13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30791-EDA7-CC1E-2A71-C89441CF3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5" y="1159099"/>
            <a:ext cx="11950335" cy="4587651"/>
          </a:xfrm>
        </p:spPr>
        <p:txBody>
          <a:bodyPr/>
          <a:lstStyle/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endParaRPr lang="en-US" sz="800" b="1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Scenario: Parent arrives for pick-up and child not in designated     location.</a:t>
            </a:r>
          </a:p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endParaRPr lang="en-US" sz="3200" b="0" dirty="0">
              <a:effectLst/>
            </a:endParaRPr>
          </a:p>
          <a:p>
            <a:pPr lvl="1"/>
            <a:r>
              <a:rPr lang="en-US" sz="3200" dirty="0">
                <a:latin typeface=""/>
              </a:rPr>
              <a:t>What steps do your currently take?</a:t>
            </a:r>
          </a:p>
          <a:p>
            <a:pPr lvl="1"/>
            <a:r>
              <a:rPr lang="en-US" sz="3200" dirty="0">
                <a:latin typeface=""/>
              </a:rPr>
              <a:t>Challenges?</a:t>
            </a:r>
          </a:p>
          <a:p>
            <a:pPr lvl="1"/>
            <a:r>
              <a:rPr lang="en-US" sz="3200" dirty="0">
                <a:latin typeface=""/>
              </a:rPr>
              <a:t>Possible solutions?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A64F97-D42A-3C10-2107-FABE9857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5" y="94670"/>
            <a:ext cx="12030890" cy="909882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Case Study 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</a:rPr>
              <a:t>B:</a:t>
            </a:r>
            <a:r>
              <a:rPr lang="en-US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After School Carline</a:t>
            </a:r>
            <a:endParaRPr lang="en-US" dirty="0">
              <a:solidFill>
                <a:schemeClr val="bg1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767246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25DB8-4AE6-5BEC-8EF3-8C5638F15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59" y="1468437"/>
            <a:ext cx="11966585" cy="4301298"/>
          </a:xfrm>
        </p:spPr>
        <p:txBody>
          <a:bodyPr/>
          <a:lstStyle/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Challenges:</a:t>
            </a:r>
            <a:endParaRPr lang="en-US" sz="2400" b="0" dirty="0">
              <a:effectLst/>
            </a:endParaRPr>
          </a:p>
          <a:p>
            <a:pPr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Miscommunication between parents, child already picked up.</a:t>
            </a:r>
          </a:p>
          <a:p>
            <a:pPr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Miscommunication of make-up classes and music lessons.</a:t>
            </a:r>
          </a:p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endParaRPr lang="en-US" sz="24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Solutions:</a:t>
            </a:r>
            <a:endParaRPr lang="en-US" sz="2400" b="0" dirty="0">
              <a:effectLst/>
            </a:endParaRPr>
          </a:p>
          <a:p>
            <a:pPr rtl="0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Technology and Spreadsheets of student programs.</a:t>
            </a:r>
          </a:p>
          <a:p>
            <a:pPr rtl="0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Facial recognition cameras.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7281E1-86A1-E446-D0D0-BA6D4FEAE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5" y="103031"/>
            <a:ext cx="12030889" cy="111125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4800" b="1" i="0" u="none" strike="noStrike" dirty="0">
                <a:solidFill>
                  <a:schemeClr val="bg1"/>
                </a:solidFill>
                <a:effectLst/>
                <a:latin typeface=""/>
              </a:rPr>
              <a:t>Challenges and Solutions</a:t>
            </a:r>
            <a:endParaRPr lang="en-US" sz="4800" dirty="0">
              <a:solidFill>
                <a:schemeClr val="bg1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84618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30791-EDA7-CC1E-2A71-C89441CF3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5" y="1159099"/>
            <a:ext cx="11950335" cy="4587651"/>
          </a:xfrm>
        </p:spPr>
        <p:txBody>
          <a:bodyPr>
            <a:normAutofit/>
          </a:bodyPr>
          <a:lstStyle/>
          <a:p>
            <a:pPr marL="457200" lvl="1" indent="0" fontAlgn="base">
              <a:spcBef>
                <a:spcPts val="1200"/>
              </a:spcBef>
              <a:buNone/>
            </a:pPr>
            <a:endParaRPr lang="en-US" sz="800" b="1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457200" lvl="1" indent="0" fontAlgn="base">
              <a:spcBef>
                <a:spcPts val="1200"/>
              </a:spcBef>
              <a:buNone/>
            </a:pP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Scenario: 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Emergency Drill for Summer Camp EX: FIRE</a:t>
            </a:r>
          </a:p>
          <a:p>
            <a:pPr lvl="1" fontAlgn="base">
              <a:spcBef>
                <a:spcPts val="1200"/>
              </a:spcBef>
            </a:pPr>
            <a:endParaRPr lang="en-US" sz="28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21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Safety works with auxiliary to schedule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21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Security and Operations manage setting off alarms;  performing sector sweeps of campus and providing ALL CLEAR</a:t>
            </a:r>
          </a:p>
          <a:p>
            <a:pPr marL="742950" lvl="1" indent="-285750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Auxiliary evacuates all students and counselors / vendors on campus and ensures headcount is accurate</a:t>
            </a:r>
          </a:p>
          <a:p>
            <a:pPr marL="0" indent="0"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  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Outcome: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1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“Practice like we play”  in order to be prepared for real emergency situations.</a:t>
            </a:r>
            <a:br>
              <a:rPr lang="en-US" dirty="0"/>
            </a:br>
            <a:endParaRPr lang="en-US" sz="3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A64F97-D42A-3C10-2107-FABE9857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5" y="94670"/>
            <a:ext cx="12030890" cy="909882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Case Study 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</a:rPr>
              <a:t>C:</a:t>
            </a:r>
            <a:r>
              <a:rPr lang="en-US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Summer Camp Drills</a:t>
            </a:r>
            <a:endParaRPr lang="en-US" dirty="0">
              <a:solidFill>
                <a:schemeClr val="bg1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563465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25DB8-4AE6-5BEC-8EF3-8C5638F15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59" y="1468437"/>
            <a:ext cx="11966585" cy="4301298"/>
          </a:xfrm>
        </p:spPr>
        <p:txBody>
          <a:bodyPr/>
          <a:lstStyle/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Challenges:</a:t>
            </a:r>
            <a:endParaRPr lang="en-US" b="0" dirty="0">
              <a:effectLst/>
            </a:endParaRPr>
          </a:p>
          <a:p>
            <a:pPr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Scheduling various types of drills when various groups of persons are on campus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Potential miscommunication between teams.</a:t>
            </a:r>
          </a:p>
          <a:p>
            <a:pPr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Overlapping duties.</a:t>
            </a:r>
          </a:p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Solutions:</a:t>
            </a:r>
            <a:endParaRPr lang="en-US" b="0" dirty="0">
              <a:effectLst/>
            </a:endParaRPr>
          </a:p>
          <a:p>
            <a:pPr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Regular team meetings and cross-training.</a:t>
            </a:r>
          </a:p>
          <a:p>
            <a:pPr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Written emergency plans available digitally to all employees and written in every classroom/ office</a:t>
            </a:r>
          </a:p>
          <a:p>
            <a:pPr rtl="0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Post drill briefings to discuss near misses and ways of improvements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7281E1-86A1-E446-D0D0-BA6D4FEAE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5" y="103031"/>
            <a:ext cx="12030889" cy="111125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4800" b="1" i="0" u="none" strike="noStrike" dirty="0">
                <a:solidFill>
                  <a:schemeClr val="bg1"/>
                </a:solidFill>
                <a:effectLst/>
                <a:latin typeface=""/>
              </a:rPr>
              <a:t>Challenges and Solutions</a:t>
            </a:r>
            <a:endParaRPr lang="en-US" sz="4800" dirty="0">
              <a:solidFill>
                <a:schemeClr val="bg1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235521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20D7E-9D06-D73F-8352-6E29377E8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427"/>
            <a:ext cx="12030890" cy="652305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rtl="0">
              <a:spcBef>
                <a:spcPts val="1400"/>
              </a:spcBef>
              <a:spcAft>
                <a:spcPts val="400"/>
              </a:spcAft>
            </a:pPr>
            <a:r>
              <a:rPr lang="en-US" sz="6000" b="1" i="0" u="none" strike="noStrike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Call to Action</a:t>
            </a:r>
            <a:endParaRPr lang="en-US" sz="60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A42A6-E0D8-F20D-02C3-FDDB0A1EF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314933"/>
            <a:ext cx="12030890" cy="4431817"/>
          </a:xfrm>
        </p:spPr>
        <p:txBody>
          <a:bodyPr/>
          <a:lstStyle/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endParaRPr lang="en-US" sz="1800" b="1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8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Message to Teams:</a:t>
            </a:r>
            <a:endParaRPr lang="en-US" sz="4800" b="0" dirty="0">
              <a:effectLst/>
            </a:endParaRPr>
          </a:p>
          <a:p>
            <a:pPr rtl="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Commit to consistent communication and alignment of goals.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Participate in training sessions to understand each other’s roles.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Share feedback and learn from past challenges.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14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C4E1C-FA10-8218-ABA8-13ECCA6B8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1" y="164251"/>
            <a:ext cx="11990321" cy="5657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"/>
            </a:endParaRPr>
          </a:p>
          <a:p>
            <a:pPr marL="0" indent="0" algn="ctr">
              <a:buNone/>
            </a:pPr>
            <a:endParaRPr lang="en-US" sz="8000" dirty="0">
              <a:latin typeface=""/>
            </a:endParaRPr>
          </a:p>
          <a:p>
            <a:pPr marL="0" indent="0" algn="ctr">
              <a:buNone/>
            </a:pPr>
            <a:r>
              <a:rPr lang="en-US" sz="8000" dirty="0">
                <a:latin typeface="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5771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C79CE-2D3D-4A01-F28A-5E3A1BBAE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1999" cy="1194506"/>
          </a:xfrm>
        </p:spPr>
        <p:txBody>
          <a:bodyPr>
            <a:normAutofit/>
          </a:bodyPr>
          <a:lstStyle/>
          <a:p>
            <a:pPr algn="ctr"/>
            <a:r>
              <a:rPr lang="en-US" sz="6000" b="1" i="0" u="none" strike="noStrike" dirty="0">
                <a:effectLst/>
                <a:latin typeface="Roboto" panose="02000000000000000000" pitchFamily="2" charset="0"/>
              </a:rPr>
              <a:t>Meet Your Speakers</a:t>
            </a:r>
            <a:endParaRPr lang="en-US" sz="6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17F813-BF56-4B7B-AE56-6579A7424E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08" y="1559631"/>
            <a:ext cx="2348130" cy="309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D962720-66F6-A9E4-D921-E9F51CA1F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475" y="1523813"/>
            <a:ext cx="2490353" cy="321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0741F4E-E643-12E7-341D-05765D7C3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390" y="1559631"/>
            <a:ext cx="2107002" cy="317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7077EA-D032-D1B6-33AB-D867CDC5D23D}"/>
              </a:ext>
            </a:extLst>
          </p:cNvPr>
          <p:cNvSpPr txBox="1"/>
          <p:nvPr/>
        </p:nvSpPr>
        <p:spPr>
          <a:xfrm>
            <a:off x="27664" y="4725062"/>
            <a:ext cx="356001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Tiffany Holland</a:t>
            </a:r>
          </a:p>
          <a:p>
            <a:pPr algn="ctr" rtl="0"/>
            <a:r>
              <a:rPr lang="en-US" b="1" dirty="0" err="1">
                <a:solidFill>
                  <a:srgbClr val="000000"/>
                </a:solidFill>
                <a:latin typeface="Roboto" panose="02000000000000000000" pitchFamily="2" charset="0"/>
              </a:rPr>
              <a:t>tholland@aischool.org</a:t>
            </a:r>
            <a:br>
              <a:rPr lang="en-US" b="0" dirty="0">
                <a:effectLst/>
              </a:rPr>
            </a:b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Associate Director of </a:t>
            </a:r>
            <a:endParaRPr lang="en-US" sz="1400" b="0" dirty="0">
              <a:effectLst/>
            </a:endParaRPr>
          </a:p>
          <a:p>
            <a:pPr algn="ctr" rtl="0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Health Services</a:t>
            </a:r>
            <a:endParaRPr lang="en-US" sz="1400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549F8-C09A-08AA-40CD-1D2514EC3D45}"/>
              </a:ext>
            </a:extLst>
          </p:cNvPr>
          <p:cNvSpPr txBox="1"/>
          <p:nvPr/>
        </p:nvSpPr>
        <p:spPr>
          <a:xfrm>
            <a:off x="4510708" y="4811350"/>
            <a:ext cx="31705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Anna Ellington</a:t>
            </a:r>
            <a:endParaRPr lang="en-US" sz="3200" b="0" dirty="0">
              <a:effectLst/>
            </a:endParaRPr>
          </a:p>
          <a:p>
            <a:pPr algn="ctr" rtl="0"/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aellington@aischool.org</a:t>
            </a:r>
            <a:endParaRPr lang="en-US" b="1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ctr" rtl="0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Director of Operations</a:t>
            </a:r>
            <a:endParaRPr lang="en-US" sz="1400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6C7C3-0F13-186B-C0F9-07ACE95F30D7}"/>
              </a:ext>
            </a:extLst>
          </p:cNvPr>
          <p:cNvSpPr txBox="1"/>
          <p:nvPr/>
        </p:nvSpPr>
        <p:spPr>
          <a:xfrm>
            <a:off x="8757502" y="4750332"/>
            <a:ext cx="34344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Kelley Chiappetta</a:t>
            </a:r>
          </a:p>
          <a:p>
            <a:pPr algn="ctr" rtl="0"/>
            <a:r>
              <a:rPr lang="en-US" b="1" dirty="0" err="1">
                <a:solidFill>
                  <a:srgbClr val="000000"/>
                </a:solidFill>
                <a:latin typeface="Roboto" panose="02000000000000000000" pitchFamily="2" charset="0"/>
              </a:rPr>
              <a:t>kchiappetta@aischool.org</a:t>
            </a:r>
            <a:br>
              <a:rPr lang="en-US" b="0" dirty="0">
                <a:effectLst/>
              </a:rPr>
            </a:b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Director of Auxiliary Programs</a:t>
            </a:r>
            <a:endParaRPr lang="en-US" sz="1400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6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DBE01-FE53-7B02-14C8-AA90745AC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091"/>
            <a:ext cx="12191999" cy="1194506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"/>
              </a:rPr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35C53-0D11-7ECC-90F0-E7A8AFB82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7" y="1689653"/>
            <a:ext cx="11881803" cy="4057098"/>
          </a:xfrm>
        </p:spPr>
        <p:txBody>
          <a:bodyPr>
            <a:normAutofit lnSpcReduction="10000"/>
          </a:bodyPr>
          <a:lstStyle/>
          <a:p>
            <a:pPr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5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Affective Synergy Among Three Departments</a:t>
            </a:r>
            <a:endParaRPr lang="en-US" sz="3500" b="0" dirty="0">
              <a:effectLst/>
            </a:endParaRPr>
          </a:p>
          <a:p>
            <a:pPr indent="0" algn="ctr">
              <a:spcBef>
                <a:spcPts val="1200"/>
              </a:spcBef>
              <a:spcAft>
                <a:spcPts val="1200"/>
              </a:spcAft>
              <a:buNone/>
            </a:pPr>
            <a:br>
              <a:rPr lang="en-US" b="0" dirty="0">
                <a:effectLst/>
              </a:rPr>
            </a:b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Auxiliary Programs</a:t>
            </a:r>
            <a:endParaRPr lang="en-US" b="0" dirty="0">
              <a:effectLst/>
            </a:endParaRPr>
          </a:p>
          <a:p>
            <a:pPr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Health &amp; Safety</a:t>
            </a:r>
            <a:endParaRPr lang="en-US" b="0" dirty="0">
              <a:effectLst/>
            </a:endParaRPr>
          </a:p>
          <a:p>
            <a:pPr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Operations</a:t>
            </a:r>
            <a:endParaRPr lang="en-US" b="0" dirty="0">
              <a:effectLst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654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DBE01-FE53-7B02-14C8-AA90745AC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091"/>
            <a:ext cx="12191999" cy="1194506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"/>
              </a:rPr>
              <a:t>Think / Pair /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35C53-0D11-7ECC-90F0-E7A8AFB82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7" y="1689653"/>
            <a:ext cx="11881803" cy="40570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>
                <a:latin typeface=""/>
              </a:rPr>
              <a:t>What is going well within your department?</a:t>
            </a:r>
          </a:p>
          <a:p>
            <a:pPr marL="0" indent="0" algn="ctr">
              <a:buNone/>
            </a:pPr>
            <a:endParaRPr lang="en-US" sz="3600" dirty="0">
              <a:latin typeface=""/>
            </a:endParaRPr>
          </a:p>
          <a:p>
            <a:pPr marL="0" indent="0" algn="ctr">
              <a:buNone/>
            </a:pPr>
            <a:r>
              <a:rPr lang="en-US" sz="3600" dirty="0">
                <a:latin typeface=""/>
              </a:rPr>
              <a:t>What would you like to improve in your department?</a:t>
            </a:r>
          </a:p>
          <a:p>
            <a:pPr marL="0" indent="0" algn="ctr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55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442A0-329A-748D-04E8-BC78B5840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769"/>
            <a:ext cx="12191999" cy="80475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 rtl="0">
              <a:spcBef>
                <a:spcPts val="1400"/>
              </a:spcBef>
              <a:spcAft>
                <a:spcPts val="400"/>
              </a:spcAft>
            </a:pPr>
            <a:r>
              <a:rPr lang="en-US" sz="6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Benefits of Collaboration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B5D10-0599-B6E9-A81A-6C51D8A1D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549" y="1751527"/>
            <a:ext cx="11348310" cy="4008103"/>
          </a:xfrm>
        </p:spPr>
        <p:txBody>
          <a:bodyPr/>
          <a:lstStyle/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Key Outcomes:</a:t>
            </a:r>
            <a:endParaRPr lang="en-US" sz="2400" b="0" dirty="0">
              <a:effectLst/>
            </a:endParaRPr>
          </a:p>
          <a:p>
            <a:pPr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Improved safety and emergency readiness.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Enhanced student and staff experiences.</a:t>
            </a:r>
          </a:p>
          <a:p>
            <a:pPr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Increased efficiency in resource use.</a:t>
            </a:r>
          </a:p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Metrics:</a:t>
            </a:r>
            <a:endParaRPr lang="en-US" sz="2400" b="0" dirty="0">
              <a:effectLst/>
            </a:endParaRPr>
          </a:p>
          <a:p>
            <a:pPr rtl="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Reduction in emergency response times.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Prepared reaction by all departments to emergency situations 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Feedback from staff, students, and parents.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4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7D57-35EF-C8FA-62AE-F0DEF964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9015"/>
            <a:ext cx="12030889" cy="1194506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"/>
              </a:rPr>
              <a:t>Teamwork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05470-5A5A-853B-454C-B76DFBC2D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Operations</a:t>
            </a:r>
            <a:endParaRPr lang="en-US" b="0" dirty="0">
              <a:effectLst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BE3F80-A4B1-4016-45BD-A3E7AF27D35E}"/>
              </a:ext>
            </a:extLst>
          </p:cNvPr>
          <p:cNvSpPr/>
          <p:nvPr/>
        </p:nvSpPr>
        <p:spPr>
          <a:xfrm>
            <a:off x="3467017" y="3010928"/>
            <a:ext cx="2902226" cy="2809461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1991240-12DA-F5EA-6238-3DA58AB1F488}"/>
              </a:ext>
            </a:extLst>
          </p:cNvPr>
          <p:cNvSpPr/>
          <p:nvPr/>
        </p:nvSpPr>
        <p:spPr>
          <a:xfrm>
            <a:off x="6008764" y="2922307"/>
            <a:ext cx="2902226" cy="2809461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90EE2C-0654-7CE8-5C00-E1A59CEE4059}"/>
              </a:ext>
            </a:extLst>
          </p:cNvPr>
          <p:cNvSpPr/>
          <p:nvPr/>
        </p:nvSpPr>
        <p:spPr>
          <a:xfrm>
            <a:off x="4644887" y="1005204"/>
            <a:ext cx="2902226" cy="28094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67FA92-E094-77F8-B830-4E5D1869EE45}"/>
              </a:ext>
            </a:extLst>
          </p:cNvPr>
          <p:cNvSpPr/>
          <p:nvPr/>
        </p:nvSpPr>
        <p:spPr>
          <a:xfrm>
            <a:off x="4983929" y="2519567"/>
            <a:ext cx="2224142" cy="2273831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004377-F75B-D7BE-B922-2B12A860E1E4}"/>
              </a:ext>
            </a:extLst>
          </p:cNvPr>
          <p:cNvSpPr txBox="1"/>
          <p:nvPr/>
        </p:nvSpPr>
        <p:spPr>
          <a:xfrm>
            <a:off x="5154529" y="3105441"/>
            <a:ext cx="1882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"/>
              </a:rPr>
              <a:t>Student Success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23B63D-C9E3-F3FE-0DE3-CBC52B42D7D0}"/>
              </a:ext>
            </a:extLst>
          </p:cNvPr>
          <p:cNvSpPr txBox="1"/>
          <p:nvPr/>
        </p:nvSpPr>
        <p:spPr>
          <a:xfrm>
            <a:off x="3810536" y="3890284"/>
            <a:ext cx="1407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"/>
              </a:rPr>
              <a:t>Health </a:t>
            </a:r>
          </a:p>
          <a:p>
            <a:r>
              <a:rPr lang="en-US" sz="2400" b="1" dirty="0">
                <a:solidFill>
                  <a:schemeClr val="bg1"/>
                </a:solidFill>
                <a:latin typeface=""/>
              </a:rPr>
              <a:t>And</a:t>
            </a:r>
          </a:p>
          <a:p>
            <a:r>
              <a:rPr lang="en-US" sz="2400" b="1" dirty="0">
                <a:solidFill>
                  <a:schemeClr val="bg1"/>
                </a:solidFill>
                <a:latin typeface=""/>
              </a:rPr>
              <a:t>Safety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8EE56F-056A-A1D9-83CE-153549BDF88C}"/>
              </a:ext>
            </a:extLst>
          </p:cNvPr>
          <p:cNvSpPr txBox="1"/>
          <p:nvPr/>
        </p:nvSpPr>
        <p:spPr>
          <a:xfrm>
            <a:off x="6955939" y="4110995"/>
            <a:ext cx="195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"/>
              </a:rPr>
              <a:t>Auxiliary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ABE213-A65A-27AC-1C81-C1BA7F5389CF}"/>
              </a:ext>
            </a:extLst>
          </p:cNvPr>
          <p:cNvSpPr txBox="1"/>
          <p:nvPr/>
        </p:nvSpPr>
        <p:spPr>
          <a:xfrm>
            <a:off x="5154529" y="1974604"/>
            <a:ext cx="2224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"/>
              </a:rPr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3341634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D7C0B-96E8-83FE-FF13-1CCC54E38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946" y="1468437"/>
            <a:ext cx="10652941" cy="3921125"/>
          </a:xfrm>
        </p:spPr>
        <p:txBody>
          <a:bodyPr>
            <a:normAutofit/>
          </a:bodyPr>
          <a:lstStyle/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Technologies:</a:t>
            </a:r>
            <a:endParaRPr lang="en-US" b="0" dirty="0">
              <a:effectLst/>
            </a:endParaRPr>
          </a:p>
          <a:p>
            <a:pPr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Shared calendars </a:t>
            </a:r>
          </a:p>
          <a:p>
            <a:pPr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Student Management Tools</a:t>
            </a:r>
          </a:p>
          <a:p>
            <a:pPr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Incident management software </a:t>
            </a:r>
          </a:p>
          <a:p>
            <a:pPr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Facility scheduling tools.</a:t>
            </a:r>
          </a:p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endParaRPr lang="en-US" sz="9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Processes:</a:t>
            </a:r>
            <a:endParaRPr lang="en-US" b="0" dirty="0">
              <a:effectLst/>
            </a:endParaRPr>
          </a:p>
          <a:p>
            <a:pPr rtl="0" fontAlgn="base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Clear role definitions and escalation protocols.</a:t>
            </a:r>
          </a:p>
          <a:p>
            <a:pPr rtl="0" fontAlgn="base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Monthly inter-team strategy meetings.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7378E7-2BC0-B179-E94E-1114CAE86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31" y="115911"/>
            <a:ext cx="11927859" cy="94015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4800" b="1" i="0" u="none" strike="noStrike" dirty="0">
                <a:solidFill>
                  <a:schemeClr val="bg1"/>
                </a:solidFill>
                <a:effectLst/>
                <a:latin typeface=""/>
              </a:rPr>
              <a:t>Tools for Collaboration</a:t>
            </a:r>
            <a:endParaRPr lang="en-US" sz="4800" dirty="0">
              <a:solidFill>
                <a:schemeClr val="bg1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311576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30791-EDA7-CC1E-2A71-C89441CF3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5" y="1159099"/>
            <a:ext cx="11950335" cy="4587651"/>
          </a:xfrm>
        </p:spPr>
        <p:txBody>
          <a:bodyPr>
            <a:normAutofit lnSpcReduction="10000"/>
          </a:bodyPr>
          <a:lstStyle/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endParaRPr lang="en-US" sz="900" b="1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Scenario: Morning Arrival</a:t>
            </a:r>
            <a:endParaRPr lang="en-US" sz="3200" b="0" dirty="0">
              <a:effectLst/>
            </a:endParaRP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Safety oversees parking lot flow and student drop-off zones.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Operations manage door schedules and signage.</a:t>
            </a:r>
          </a:p>
          <a:p>
            <a:pPr marL="742950" lvl="1" indent="-285750"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Auxiliary assists with breakfast service and supervising early arrivals.</a:t>
            </a:r>
          </a:p>
          <a:p>
            <a:pPr marL="0" indent="0">
              <a:buNone/>
            </a:pP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Outcome: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Smooth, efficient start to the school day.</a:t>
            </a:r>
          </a:p>
          <a:p>
            <a:pPr marL="0" indent="0">
              <a:buNone/>
            </a:pPr>
            <a:endParaRPr lang="en-US" sz="3200" b="1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3200" b="1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0000"/>
                </a:solidFill>
                <a:latin typeface="Roboto" panose="02000000000000000000" pitchFamily="2" charset="0"/>
              </a:rPr>
              <a:t>What challenges do you face? </a:t>
            </a:r>
            <a:endParaRPr lang="en-US" sz="3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A64F97-D42A-3C10-2107-FABE9857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5" y="94670"/>
            <a:ext cx="12030890" cy="909882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Case Study A: Typical School Day</a:t>
            </a:r>
            <a:endParaRPr lang="en-US" dirty="0">
              <a:solidFill>
                <a:schemeClr val="bg1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748137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25DB8-4AE6-5BEC-8EF3-8C5638F15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59" y="1468437"/>
            <a:ext cx="11966585" cy="4301298"/>
          </a:xfrm>
        </p:spPr>
        <p:txBody>
          <a:bodyPr>
            <a:normAutofit/>
          </a:bodyPr>
          <a:lstStyle/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Challenges:</a:t>
            </a:r>
            <a:endParaRPr lang="en-US" b="0" dirty="0">
              <a:effectLst/>
            </a:endParaRPr>
          </a:p>
          <a:p>
            <a:pPr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Miscommunication between teams.</a:t>
            </a:r>
          </a:p>
          <a:p>
            <a:pPr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Conflicting priorities or overlapping duties.</a:t>
            </a:r>
          </a:p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endParaRPr lang="en-US" sz="24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Solutions:</a:t>
            </a:r>
            <a:endParaRPr lang="en-US" b="0" dirty="0">
              <a:effectLst/>
            </a:endParaRPr>
          </a:p>
          <a:p>
            <a:pPr rtl="0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Regular team meetings and cross-training.</a:t>
            </a:r>
          </a:p>
          <a:p>
            <a:pPr rtl="0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 of shared digital tools for coordination.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7281E1-86A1-E446-D0D0-BA6D4FEAE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5" y="103031"/>
            <a:ext cx="12030889" cy="111125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4800" b="1" i="0" u="none" strike="noStrike" dirty="0">
                <a:solidFill>
                  <a:schemeClr val="bg1"/>
                </a:solidFill>
                <a:effectLst/>
                <a:latin typeface=""/>
              </a:rPr>
              <a:t>Challenges and Solutions</a:t>
            </a:r>
            <a:endParaRPr lang="en-US" sz="4800" dirty="0">
              <a:solidFill>
                <a:schemeClr val="bg1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689242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MISBO">
      <a:majorFont>
        <a:latin typeface="panton"/>
        <a:ea typeface=""/>
        <a:cs typeface=""/>
      </a:majorFont>
      <a:minorFont>
        <a:latin typeface="lo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nter Webinar Presentation Template" id="{9B20EFF6-D007-425E-94E7-7D9455836994}" vid="{BE96FE84-BCE4-46D5-A445-BB6C52D5E2C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Facilities Conference Presentation Template</Template>
  <TotalTime>11188</TotalTime>
  <Words>521</Words>
  <Application>Microsoft Macintosh PowerPoint</Application>
  <PresentationFormat>Widescreen</PresentationFormat>
  <Paragraphs>114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Lora</vt:lpstr>
      <vt:lpstr>Lora</vt:lpstr>
      <vt:lpstr>panton</vt:lpstr>
      <vt:lpstr>panton</vt:lpstr>
      <vt:lpstr>Roboto</vt:lpstr>
      <vt:lpstr>Office Theme</vt:lpstr>
      <vt:lpstr> Facilities, Auxiliary, and Safety  The Perfect Triangle </vt:lpstr>
      <vt:lpstr>Meet Your Speakers</vt:lpstr>
      <vt:lpstr>Objective</vt:lpstr>
      <vt:lpstr>Think / Pair / Share</vt:lpstr>
      <vt:lpstr>Benefits of Collaboration</vt:lpstr>
      <vt:lpstr>Teamwork</vt:lpstr>
      <vt:lpstr>Tools for Collaboration</vt:lpstr>
      <vt:lpstr>Case Study A: Typical School Day</vt:lpstr>
      <vt:lpstr>Challenges and Solutions</vt:lpstr>
      <vt:lpstr>Case Study B: After School Carline</vt:lpstr>
      <vt:lpstr>Challenges and Solutions</vt:lpstr>
      <vt:lpstr>Case Study C: Summer Camp Drills</vt:lpstr>
      <vt:lpstr>Challenges and Solutions</vt:lpstr>
      <vt:lpstr>Call to Action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Calfo</dc:creator>
  <cp:lastModifiedBy>Kelley Chiappetta</cp:lastModifiedBy>
  <cp:revision>13</cp:revision>
  <dcterms:created xsi:type="dcterms:W3CDTF">2020-01-13T20:23:48Z</dcterms:created>
  <dcterms:modified xsi:type="dcterms:W3CDTF">2025-01-31T18:19:28Z</dcterms:modified>
</cp:coreProperties>
</file>